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80" r:id="rId5"/>
    <p:sldId id="284" r:id="rId6"/>
    <p:sldId id="286" r:id="rId7"/>
    <p:sldId id="297" r:id="rId8"/>
    <p:sldId id="295" r:id="rId9"/>
    <p:sldId id="290" r:id="rId10"/>
    <p:sldId id="289" r:id="rId11"/>
    <p:sldId id="298" r:id="rId12"/>
    <p:sldId id="293" r:id="rId13"/>
    <p:sldId id="288" r:id="rId14"/>
    <p:sldId id="2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149" autoAdjust="0"/>
  </p:normalViewPr>
  <p:slideViewPr>
    <p:cSldViewPr>
      <p:cViewPr varScale="1">
        <p:scale>
          <a:sx n="107" d="100"/>
          <a:sy n="107" d="100"/>
        </p:scale>
        <p:origin x="11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5A391-18A6-44F2-AAF2-6E4AFEFCDD7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45978-30B7-45E4-BBD7-704172E891C3}">
      <dgm:prSet phldrT="[Текст]" phldr="1"/>
      <dgm:spPr/>
      <dgm:t>
        <a:bodyPr/>
        <a:lstStyle/>
        <a:p>
          <a:endParaRPr lang="ru-RU" dirty="0"/>
        </a:p>
      </dgm:t>
    </dgm:pt>
    <dgm:pt modelId="{8B03C045-C2BA-4D32-B8F3-BC7D2FBCDD6F}" type="parTrans" cxnId="{AED04742-F145-4487-ABDC-DAB0E45A3390}">
      <dgm:prSet/>
      <dgm:spPr/>
      <dgm:t>
        <a:bodyPr/>
        <a:lstStyle/>
        <a:p>
          <a:endParaRPr lang="ru-RU"/>
        </a:p>
      </dgm:t>
    </dgm:pt>
    <dgm:pt modelId="{FD549C44-A97D-4EBD-AF5C-95AD9EA12BC8}" type="sibTrans" cxnId="{AED04742-F145-4487-ABDC-DAB0E45A3390}">
      <dgm:prSet/>
      <dgm:spPr/>
      <dgm:t>
        <a:bodyPr/>
        <a:lstStyle/>
        <a:p>
          <a:endParaRPr lang="ru-RU"/>
        </a:p>
      </dgm:t>
    </dgm:pt>
    <dgm:pt modelId="{FCA9F9DC-3BD0-4E8C-B26F-9304943D6BAE}">
      <dgm:prSet phldrT="[Текст]" phldr="1"/>
      <dgm:spPr/>
      <dgm:t>
        <a:bodyPr/>
        <a:lstStyle/>
        <a:p>
          <a:endParaRPr lang="ru-RU" dirty="0"/>
        </a:p>
      </dgm:t>
    </dgm:pt>
    <dgm:pt modelId="{8A7A4467-6DBE-4D20-88C4-61072904A497}" type="parTrans" cxnId="{4EDB42D7-C2EB-43D7-A71D-CC7E2B4235BE}">
      <dgm:prSet/>
      <dgm:spPr/>
      <dgm:t>
        <a:bodyPr/>
        <a:lstStyle/>
        <a:p>
          <a:endParaRPr lang="ru-RU"/>
        </a:p>
      </dgm:t>
    </dgm:pt>
    <dgm:pt modelId="{AB1CB1E1-84E6-4D58-A9C6-447ED4EC664E}" type="sibTrans" cxnId="{4EDB42D7-C2EB-43D7-A71D-CC7E2B4235BE}">
      <dgm:prSet/>
      <dgm:spPr/>
      <dgm:t>
        <a:bodyPr/>
        <a:lstStyle/>
        <a:p>
          <a:endParaRPr lang="ru-RU"/>
        </a:p>
      </dgm:t>
    </dgm:pt>
    <dgm:pt modelId="{255D9966-A4AF-445E-88DC-72215DA6F74C}" type="pres">
      <dgm:prSet presAssocID="{4C45A391-18A6-44F2-AAF2-6E4AFEFCDD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5477F-97D8-4549-A8CB-D9AEC342DCCA}" type="pres">
      <dgm:prSet presAssocID="{0A245978-30B7-45E4-BBD7-704172E891C3}" presName="compNode" presStyleCnt="0"/>
      <dgm:spPr/>
    </dgm:pt>
    <dgm:pt modelId="{BD5B65C3-8E01-4DD6-A8C4-5FD003EF3CB3}" type="pres">
      <dgm:prSet presAssocID="{0A245978-30B7-45E4-BBD7-704172E891C3}" presName="pictRect" presStyleLbl="node1" presStyleIdx="0" presStyleCnt="2" custLinFactNeighborX="-71" custLinFactNeighborY="-1955"/>
      <dgm:spPr/>
    </dgm:pt>
    <dgm:pt modelId="{04CD232C-F6E1-43D4-8465-7F106AF68BE6}" type="pres">
      <dgm:prSet presAssocID="{0A245978-30B7-45E4-BBD7-704172E891C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D672F-0E9A-4584-B457-165AD96AB24C}" type="pres">
      <dgm:prSet presAssocID="{FD549C44-A97D-4EBD-AF5C-95AD9EA12B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D4411E-A5F0-4BE8-BCA6-22A6EA901304}" type="pres">
      <dgm:prSet presAssocID="{FCA9F9DC-3BD0-4E8C-B26F-9304943D6BAE}" presName="compNode" presStyleCnt="0"/>
      <dgm:spPr/>
    </dgm:pt>
    <dgm:pt modelId="{8FC72D80-7757-4CC5-97A3-199ADC178FA2}" type="pres">
      <dgm:prSet presAssocID="{FCA9F9DC-3BD0-4E8C-B26F-9304943D6BAE}" presName="pictRect" presStyleLbl="node1" presStyleIdx="1" presStyleCnt="2" custLinFactX="2312482" custLinFactY="1128985" custLinFactNeighborX="2400000" custLinFactNeighborY="1200000"/>
      <dgm:spPr/>
    </dgm:pt>
    <dgm:pt modelId="{D22A3C08-5F9C-4010-831E-30420AF85756}" type="pres">
      <dgm:prSet presAssocID="{FCA9F9DC-3BD0-4E8C-B26F-9304943D6BAE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14488-6EE7-4E59-8B92-D61985FED0ED}" type="presOf" srcId="{FCA9F9DC-3BD0-4E8C-B26F-9304943D6BAE}" destId="{D22A3C08-5F9C-4010-831E-30420AF85756}" srcOrd="0" destOrd="0" presId="urn:microsoft.com/office/officeart/2005/8/layout/pList1"/>
    <dgm:cxn modelId="{AED04742-F145-4487-ABDC-DAB0E45A3390}" srcId="{4C45A391-18A6-44F2-AAF2-6E4AFEFCDD7C}" destId="{0A245978-30B7-45E4-BBD7-704172E891C3}" srcOrd="0" destOrd="0" parTransId="{8B03C045-C2BA-4D32-B8F3-BC7D2FBCDD6F}" sibTransId="{FD549C44-A97D-4EBD-AF5C-95AD9EA12BC8}"/>
    <dgm:cxn modelId="{B3A8DEF4-B092-42F1-A9EC-0983D95037CD}" type="presOf" srcId="{FD549C44-A97D-4EBD-AF5C-95AD9EA12BC8}" destId="{62CD672F-0E9A-4584-B457-165AD96AB24C}" srcOrd="0" destOrd="0" presId="urn:microsoft.com/office/officeart/2005/8/layout/pList1"/>
    <dgm:cxn modelId="{4EDB42D7-C2EB-43D7-A71D-CC7E2B4235BE}" srcId="{4C45A391-18A6-44F2-AAF2-6E4AFEFCDD7C}" destId="{FCA9F9DC-3BD0-4E8C-B26F-9304943D6BAE}" srcOrd="1" destOrd="0" parTransId="{8A7A4467-6DBE-4D20-88C4-61072904A497}" sibTransId="{AB1CB1E1-84E6-4D58-A9C6-447ED4EC664E}"/>
    <dgm:cxn modelId="{770BEF82-2EE9-4984-90FA-726B55380826}" type="presOf" srcId="{0A245978-30B7-45E4-BBD7-704172E891C3}" destId="{04CD232C-F6E1-43D4-8465-7F106AF68BE6}" srcOrd="0" destOrd="0" presId="urn:microsoft.com/office/officeart/2005/8/layout/pList1"/>
    <dgm:cxn modelId="{CA2A850A-C0B2-4B9E-92D5-498EBEC7F503}" type="presOf" srcId="{4C45A391-18A6-44F2-AAF2-6E4AFEFCDD7C}" destId="{255D9966-A4AF-445E-88DC-72215DA6F74C}" srcOrd="0" destOrd="0" presId="urn:microsoft.com/office/officeart/2005/8/layout/pList1"/>
    <dgm:cxn modelId="{EE1AA52B-B7AF-4670-812F-C90043C0FBBF}" type="presParOf" srcId="{255D9966-A4AF-445E-88DC-72215DA6F74C}" destId="{E765477F-97D8-4549-A8CB-D9AEC342DCCA}" srcOrd="0" destOrd="0" presId="urn:microsoft.com/office/officeart/2005/8/layout/pList1"/>
    <dgm:cxn modelId="{62C39650-50DA-4060-9029-349D96FE2E50}" type="presParOf" srcId="{E765477F-97D8-4549-A8CB-D9AEC342DCCA}" destId="{BD5B65C3-8E01-4DD6-A8C4-5FD003EF3CB3}" srcOrd="0" destOrd="0" presId="urn:microsoft.com/office/officeart/2005/8/layout/pList1"/>
    <dgm:cxn modelId="{EFE53D32-2DD4-46DC-BCDB-507A2E356ADD}" type="presParOf" srcId="{E765477F-97D8-4549-A8CB-D9AEC342DCCA}" destId="{04CD232C-F6E1-43D4-8465-7F106AF68BE6}" srcOrd="1" destOrd="0" presId="urn:microsoft.com/office/officeart/2005/8/layout/pList1"/>
    <dgm:cxn modelId="{16739AC3-5AC0-4818-9A4D-17AE8CFF8230}" type="presParOf" srcId="{255D9966-A4AF-445E-88DC-72215DA6F74C}" destId="{62CD672F-0E9A-4584-B457-165AD96AB24C}" srcOrd="1" destOrd="0" presId="urn:microsoft.com/office/officeart/2005/8/layout/pList1"/>
    <dgm:cxn modelId="{8C88C50D-1769-48B7-8CD0-5E90732D6966}" type="presParOf" srcId="{255D9966-A4AF-445E-88DC-72215DA6F74C}" destId="{EFD4411E-A5F0-4BE8-BCA6-22A6EA901304}" srcOrd="2" destOrd="0" presId="urn:microsoft.com/office/officeart/2005/8/layout/pList1"/>
    <dgm:cxn modelId="{A55C932E-8912-48E9-9980-91A4B80390A6}" type="presParOf" srcId="{EFD4411E-A5F0-4BE8-BCA6-22A6EA901304}" destId="{8FC72D80-7757-4CC5-97A3-199ADC178FA2}" srcOrd="0" destOrd="0" presId="urn:microsoft.com/office/officeart/2005/8/layout/pList1"/>
    <dgm:cxn modelId="{17356182-75B6-4C27-B140-94BE050E9240}" type="presParOf" srcId="{EFD4411E-A5F0-4BE8-BCA6-22A6EA901304}" destId="{D22A3C08-5F9C-4010-831E-30420AF85756}" srcOrd="1" destOrd="0" presId="urn:microsoft.com/office/officeart/2005/8/layout/p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65C3-8E01-4DD6-A8C4-5FD003EF3CB3}">
      <dsp:nvSpPr>
        <dsp:cNvPr id="0" name=""/>
        <dsp:cNvSpPr/>
      </dsp:nvSpPr>
      <dsp:spPr>
        <a:xfrm>
          <a:off x="0" y="500057"/>
          <a:ext cx="985863" cy="679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D232C-F6E1-43D4-8465-7F106AF68BE6}">
      <dsp:nvSpPr>
        <dsp:cNvPr id="0" name=""/>
        <dsp:cNvSpPr/>
      </dsp:nvSpPr>
      <dsp:spPr>
        <a:xfrm>
          <a:off x="667" y="1192596"/>
          <a:ext cx="985863" cy="36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67" y="1192596"/>
        <a:ext cx="985863" cy="365755"/>
      </dsp:txXfrm>
    </dsp:sp>
    <dsp:sp modelId="{8FC72D80-7757-4CC5-97A3-199ADC178FA2}">
      <dsp:nvSpPr>
        <dsp:cNvPr id="0" name=""/>
        <dsp:cNvSpPr/>
      </dsp:nvSpPr>
      <dsp:spPr>
        <a:xfrm>
          <a:off x="1085824" y="1392428"/>
          <a:ext cx="985863" cy="679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A3C08-5F9C-4010-831E-30420AF85756}">
      <dsp:nvSpPr>
        <dsp:cNvPr id="0" name=""/>
        <dsp:cNvSpPr/>
      </dsp:nvSpPr>
      <dsp:spPr>
        <a:xfrm>
          <a:off x="1085157" y="1192596"/>
          <a:ext cx="985863" cy="36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085157" y="1192596"/>
        <a:ext cx="985863" cy="36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252240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НЕДЕЛЯ ПСИХОЛОГИИ В МБДОУ д/с №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5013176"/>
            <a:ext cx="352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Segoe Script" panose="020B0504020000000003" pitchFamily="34" charset="0"/>
              </a:rPr>
              <a:t> </a:t>
            </a:r>
            <a:r>
              <a:rPr lang="ru-RU" sz="3200" b="1" dirty="0" smtClean="0">
                <a:latin typeface="Segoe Script" panose="020B0504020000000003" pitchFamily="34" charset="0"/>
              </a:rPr>
              <a:t>педагог-психолог </a:t>
            </a:r>
          </a:p>
          <a:p>
            <a:pPr algn="r"/>
            <a:r>
              <a:rPr lang="ru-RU" sz="3200" b="1" dirty="0" err="1" smtClean="0">
                <a:latin typeface="Segoe Script" panose="020B0504020000000003" pitchFamily="34" charset="0"/>
              </a:rPr>
              <a:t>Быдтаева</a:t>
            </a:r>
            <a:r>
              <a:rPr lang="ru-RU" sz="3200" b="1" dirty="0" smtClean="0">
                <a:latin typeface="Segoe Script" panose="020B0504020000000003" pitchFamily="34" charset="0"/>
              </a:rPr>
              <a:t> Н.Г. </a:t>
            </a:r>
            <a:endParaRPr lang="ru-RU" sz="3200" b="1" dirty="0">
              <a:latin typeface="Segoe Script" panose="020B05040200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57173" y="3894714"/>
            <a:ext cx="2208819" cy="2071688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494305" y="1688060"/>
            <a:ext cx="207168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700" dirty="0" smtClean="0"/>
              <a:t>Четверг (4 день)</a:t>
            </a:r>
            <a:br>
              <a:rPr lang="ru-RU" sz="2700" dirty="0" smtClean="0"/>
            </a:br>
            <a:r>
              <a:rPr lang="ru-RU" sz="2700" dirty="0" smtClean="0"/>
              <a:t>Тренинг «Как хорошо иметь друзей»</a:t>
            </a:r>
            <a:br>
              <a:rPr lang="ru-RU" sz="2700" dirty="0" smtClean="0"/>
            </a:br>
            <a:r>
              <a:rPr lang="ru-RU" sz="2700" dirty="0" smtClean="0"/>
              <a:t>(старшая группа</a:t>
            </a:r>
            <a:r>
              <a:rPr lang="ru-RU" sz="40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«Как хороши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друзей».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коммуникативной и личностной сфер, формирование навыков сотрудничества.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настроить детей на совместную работу группы;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развитию у детей умения понимать своё и чужое.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детей уверенность в себе, повышать социальный статус каждого ребенка.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снятию мышечного напряжения.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22709"/>
          <a:stretch>
            <a:fillRect/>
          </a:stretch>
        </p:blipFill>
        <p:spPr>
          <a:xfrm>
            <a:off x="2714625" y="1688060"/>
            <a:ext cx="2071688" cy="4278342"/>
          </a:xfrm>
        </p:spPr>
      </p:pic>
    </p:spTree>
    <p:extLst>
      <p:ext uri="{BB962C8B-B14F-4D97-AF65-F5344CB8AC3E}">
        <p14:creationId xmlns:p14="http://schemas.microsoft.com/office/powerpoint/2010/main" val="127171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-16"/>
            <a:ext cx="6688174" cy="112476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Мультитренинг</a:t>
            </a:r>
            <a:r>
              <a:rPr lang="ru-RU" sz="3600" dirty="0" smtClean="0"/>
              <a:t> </a:t>
            </a:r>
            <a:r>
              <a:rPr lang="ru-RU" sz="3600" dirty="0" smtClean="0"/>
              <a:t>«</a:t>
            </a:r>
            <a:r>
              <a:rPr lang="ru-RU" sz="3600" dirty="0" smtClean="0"/>
              <a:t>Дружба»(средняя группа)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076056" y="1772816"/>
            <a:ext cx="3496444" cy="4156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ультитренинг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личностное развитие ребенка.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428625" y="1714500"/>
            <a:ext cx="2071688" cy="2071688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2507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2577485" y="3912557"/>
            <a:ext cx="2071688" cy="2071688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28610" y="3912557"/>
            <a:ext cx="2071703" cy="2071703"/>
          </a:xfrm>
        </p:spPr>
      </p:pic>
    </p:spTree>
    <p:extLst>
      <p:ext uri="{BB962C8B-B14F-4D97-AF65-F5344CB8AC3E}">
        <p14:creationId xmlns:p14="http://schemas.microsoft.com/office/powerpoint/2010/main" val="2718509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Пятница (5 день)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Акция «Аптечка для </a:t>
            </a:r>
            <a:r>
              <a:rPr lang="ru-RU" sz="3600" dirty="0" smtClean="0"/>
              <a:t>души»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была организована акция «Аптечка для души».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акции: создание положительного эмоционального фона в детском саду.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 корзину были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сложены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позитивными высказываниями, установками, поговорками, пословицами, крылатыми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ДОУ.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известно, что доброе слово лучше всякого лекарства.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169" name="Picture 1" descr="C:\Users\Admin\AppData\Local\Temp\Rar$DI20.264\IMG-4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000504"/>
            <a:ext cx="200026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dmin\AppData\Local\Temp\Rar$DI18.264\IMG-4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071702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Admin\AppData\Local\Temp\Rar$DI70.968\IMG-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618" y="1285859"/>
            <a:ext cx="1928258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Admin\AppData\Local\Temp\Rar$DI02.968\IMG-4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4" y="4000502"/>
            <a:ext cx="2071704" cy="250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45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-16"/>
            <a:ext cx="6688174" cy="11247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Занятие «Заветная мечта»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076056" y="1772816"/>
            <a:ext cx="3496444" cy="4156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для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«Заветная мечта».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проявление привязанности, дружелюбия друг к другу, объединение детей, накопление позитивного эмоционального опыта, сплочение коллектива. </a:t>
            </a:r>
          </a:p>
          <a:p>
            <a:endParaRPr lang="ru-RU" sz="240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193" name="Picture 1" descr="C:\Users\Admin\AppData\Local\Temp\Rar$DI17.672\6e60c239-33a8-4d73-afce-c26ff56363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96181"/>
            <a:ext cx="2071702" cy="273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Admin\AppData\Local\Temp\Rar$DI83.672\7cc1e6f1-74f8-48e2-9bc5-789d5343e6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8" y="1214397"/>
            <a:ext cx="2071670" cy="27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Admin\AppData\Local\Temp\Rar$DI43.672\a27690cf-1f04-4825-937e-d0bf9b9a0d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18720"/>
            <a:ext cx="4214842" cy="248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509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80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54616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0" cy="427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23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048672" cy="936104"/>
          </a:xfrm>
        </p:spPr>
        <p:txBody>
          <a:bodyPr>
            <a:noAutofit/>
          </a:bodyPr>
          <a:lstStyle/>
          <a:p>
            <a:pPr lvl="0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План </a:t>
            </a:r>
            <a:r>
              <a:rPr lang="ru-RU" altLang="zh-CN" sz="3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мероприятий «Недели психологии»</a:t>
            </a:r>
            <a:r>
              <a:rPr lang="ru-RU" altLang="zh-CN" sz="4000" b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altLang="zh-CN" sz="4000" b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76236"/>
              </p:ext>
            </p:extLst>
          </p:nvPr>
        </p:nvGraphicFramePr>
        <p:xfrm>
          <a:off x="2855663" y="1512358"/>
          <a:ext cx="3482575" cy="501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50">
                  <a:extLst>
                    <a:ext uri="{9D8B030D-6E8A-4147-A177-3AD203B41FA5}">
                      <a16:colId xmlns:a16="http://schemas.microsoft.com/office/drawing/2014/main" val="279489502"/>
                    </a:ext>
                  </a:extLst>
                </a:gridCol>
                <a:gridCol w="1883659">
                  <a:extLst>
                    <a:ext uri="{9D8B030D-6E8A-4147-A177-3AD203B41FA5}">
                      <a16:colId xmlns:a16="http://schemas.microsoft.com/office/drawing/2014/main" val="2598152505"/>
                    </a:ext>
                  </a:extLst>
                </a:gridCol>
                <a:gridCol w="1313366">
                  <a:extLst>
                    <a:ext uri="{9D8B030D-6E8A-4147-A177-3AD203B41FA5}">
                      <a16:colId xmlns:a16="http://schemas.microsoft.com/office/drawing/2014/main" val="1566195078"/>
                    </a:ext>
                  </a:extLst>
                </a:gridCol>
              </a:tblGrid>
              <a:tr h="33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мероприятия дня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участники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2635265675"/>
                  </a:ext>
                </a:extLst>
              </a:tr>
              <a:tr h="67227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Понедельник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-Акция «Радуга настроения»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-  релаксация «Необычная радуга»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-Диагностическое занятие  «Волшебная страна чувств»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всех групп.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Дети старшей группы.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старшей группы.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2713532618"/>
                  </a:ext>
                </a:extLst>
              </a:tr>
              <a:tr h="840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Вторник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-Акция «Радуга настроения»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-Тренинг «Пойми меня!»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-Викторина  «Я всезнайка»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-Минутка релаксации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всех.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 группы.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старшей группы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 и младшей группы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3198344685"/>
                  </a:ext>
                </a:extLst>
              </a:tr>
              <a:tr h="117648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Среда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Среда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-Акция «Дерево пожеланий»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-Беседа с детьми «Моя любимая мама»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Выставка рисунка «Моя любимая мама»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-буклет «10 заповедей для родителей»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Родители всех групп.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 группы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 группы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Родители старших групп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191404788"/>
                  </a:ext>
                </a:extLst>
              </a:tr>
              <a:tr h="840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Четверг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-Акция «Дерево пожелании»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-тренинг «Как хорошо иметь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друзей»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мультренинг «Дружба»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Родители всех групп.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старшей группы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 группы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ru-RU" sz="900">
                          <a:effectLst/>
                        </a:rPr>
                        <a:t>Дети средней группы группы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150143905"/>
                  </a:ext>
                </a:extLst>
              </a:tr>
              <a:tr h="11473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Пятница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1300" algn="l"/>
                        </a:tabLst>
                      </a:pPr>
                      <a:r>
                        <a:rPr lang="ru-RU" sz="900" kern="1600">
                          <a:effectLst/>
                        </a:rPr>
                        <a:t>-Акция «Аптечка для души»</a:t>
                      </a:r>
                      <a:endParaRPr lang="ru-RU" sz="700" kern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1300" algn="l"/>
                        </a:tabLst>
                      </a:pPr>
                      <a:r>
                        <a:rPr lang="ru-RU" sz="900" kern="1600">
                          <a:effectLst/>
                        </a:rPr>
                        <a:t>-Развивающее занятие «Заветная мечта»</a:t>
                      </a:r>
                      <a:endParaRPr lang="ru-RU" sz="700" kern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-Беседа с детьми «Поговорим о доброте»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171450" algn="l"/>
                          <a:tab pos="285750" algn="l"/>
                        </a:tabLst>
                      </a:pPr>
                      <a:r>
                        <a:rPr lang="ru-RU" sz="900" dirty="0">
                          <a:effectLst/>
                        </a:rPr>
                        <a:t> Все воспитатели групп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171450" algn="l"/>
                          <a:tab pos="28575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Дети младшей группы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Дети старшей группы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908" marR="42908" marT="0" marB="0"/>
                </a:tc>
                <a:extLst>
                  <a:ext uri="{0D108BD9-81ED-4DB2-BD59-A6C34878D82A}">
                    <a16:rowId xmlns:a16="http://schemas.microsoft.com/office/drawing/2014/main" val="3524081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0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-16"/>
            <a:ext cx="7056784" cy="162881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Понедельник (1 день)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Акция «Радуга  </a:t>
            </a:r>
            <a:r>
              <a:rPr lang="ru-RU" sz="3600" dirty="0">
                <a:solidFill>
                  <a:schemeClr val="tx1"/>
                </a:solidFill>
                <a:effectLst/>
              </a:rPr>
              <a:t>настроения»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для педагогов, родителей  и детей «Радуга настроения».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изучение настроения детей и взрослых в детском саду.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каждой группе был нарисован плакат, изображающий радугу – «Радугу настроения». Утром, при входе в детский сад педагогам, детям и родителям (лицам их заменяющим) предлагалось выразить свое настроение.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нужно было заглянуть в себя и оценить, с каким настроением они пришли в детский сад, а потом соотнести его с определенным цветом «Радуги настроения»,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определенную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были подведены итоги дня и оформлены на стенде.</a:t>
            </a:r>
          </a:p>
        </p:txBody>
      </p:sp>
      <p:sp>
        <p:nvSpPr>
          <p:cNvPr id="12" name="Рисунок 3"/>
          <p:cNvSpPr txBox="1">
            <a:spLocks/>
          </p:cNvSpPr>
          <p:nvPr/>
        </p:nvSpPr>
        <p:spPr>
          <a:xfrm>
            <a:off x="395536" y="3861048"/>
            <a:ext cx="2071703" cy="2071703"/>
          </a:xfrm>
          <a:prstGeom prst="rect">
            <a:avLst/>
          </a:prstGeom>
        </p:spPr>
      </p:sp>
      <p:sp>
        <p:nvSpPr>
          <p:cNvPr id="10" name="Рисунок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Admin\AppData\Local\Temp\Rar$DI74.112\IMG_4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09528"/>
            <a:ext cx="2071702" cy="214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AppData\Local\Temp\Rar$DI39.112\IMG_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4" y="3838504"/>
            <a:ext cx="213676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\AppData\Local\Temp\Rar$DI32.816\IMG_4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67" y="4077072"/>
            <a:ext cx="2071510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2" name="AutoShape 8" descr="https://mail.yandex.ru/message_part/IMG-4623.jpg?_uid=224063910&amp;hid=1.2&amp;ids=182677259885220415&amp;name=IMG-4623.jpg&amp;yandex_class=yandex_inline_content_320.mail:224063910.E6742493:3376254235197684868210346550210_1.2_182677259885220415"/>
          <p:cNvSpPr>
            <a:spLocks noGrp="1" noChangeAspect="1" noChangeArrowheads="1"/>
          </p:cNvSpPr>
          <p:nvPr>
            <p:ph type="pic" sz="quarter" idx="10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Admin\Downloads\IMG-4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1484784"/>
            <a:ext cx="2071701" cy="230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147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SmartArt 5"/>
          <p:cNvGraphicFramePr>
            <a:graphicFrameLocks noGrp="1"/>
          </p:cNvGraphicFramePr>
          <p:nvPr>
            <p:ph type="pic" sz="quarter" idx="10"/>
          </p:nvPr>
        </p:nvGraphicFramePr>
        <p:xfrm>
          <a:off x="428625" y="1714500"/>
          <a:ext cx="2071688" cy="207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Диагностическое занятие «Волшебная страна чувств»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старшей группы  проведено диагностическое занятие «Волшебная страна чувств».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исследование психоэмоционального состояния , накопление положительного эмоционального опыта ,сплочение группы.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5361" name="Picture 1" descr="C:\Users\Admin\AppData\Local\Temp\Rar$DI37.224\IMG-46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15" y="3977131"/>
            <a:ext cx="1857390" cy="252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Admin\AppData\Local\Temp\Rar$DI69.928\IMG-46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714488"/>
            <a:ext cx="2143140" cy="211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Admin\AppData\Local\Temp\Rar$DI96.928\IMG-45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0" y="1412776"/>
            <a:ext cx="1785382" cy="2373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Admin\AppData\Local\Temp\Rar$DI76.632\IMG-46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000486"/>
            <a:ext cx="2143140" cy="19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4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Вторник (2 день)</a:t>
            </a:r>
            <a:br>
              <a:rPr lang="ru-RU" sz="3600" dirty="0" smtClean="0"/>
            </a:br>
            <a:r>
              <a:rPr lang="ru-RU" sz="3600" dirty="0" smtClean="0"/>
              <a:t> Тренинг «Пойми меня»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«Пойми меня»  проведен с детьми средней группы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принадлежности к группе, толерантное поведение, развитие умения открыто проявлять свои эмоции и чувства.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313" name="Picture 1" descr="C:\Users\Admin\AppData\Local\Temp\Rar$DI46.336\IMG-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20895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Admin\AppData\Local\Temp\Rar$DI44.040\IMG-4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Admin\AppData\Local\Temp\Rar$DI16.040\IMG-4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43049"/>
            <a:ext cx="2439819" cy="207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Users\Admin\AppData\Local\Temp\Rar$DI54.040\IMG-4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561" y="3929064"/>
            <a:ext cx="2375315" cy="242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09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678922" cy="864096"/>
          </a:xfrm>
        </p:spPr>
        <p:txBody>
          <a:bodyPr>
            <a:noAutofit/>
          </a:bodyPr>
          <a:lstStyle/>
          <a:p>
            <a:r>
              <a:rPr lang="ru-RU" sz="5400" dirty="0" smtClean="0"/>
              <a:t> </a:t>
            </a:r>
            <a:r>
              <a:rPr lang="ru-RU" sz="2800" dirty="0" smtClean="0"/>
              <a:t>Минутка релаксации и </a:t>
            </a:r>
            <a:r>
              <a:rPr lang="ru-RU" sz="2800" dirty="0" err="1" smtClean="0"/>
              <a:t>психогимнастики</a:t>
            </a:r>
            <a:r>
              <a:rPr lang="ru-RU" sz="2800" dirty="0" smtClean="0"/>
              <a:t>(младшая группа)</a:t>
            </a:r>
            <a:endParaRPr lang="ru-RU" sz="2800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10"/>
          </p:nvPr>
        </p:nvSpPr>
        <p:spPr/>
      </p:sp>
      <p:pic>
        <p:nvPicPr>
          <p:cNvPr id="12290" name="Picture 2" descr="C:\Users\Admin\AppData\Local\Temp\Rar$DI69.744\IMG-4752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" y="1857375"/>
            <a:ext cx="3929632" cy="435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Admin\AppData\Local\Temp\Rar$DI96.744\IMG-4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453" y="1858047"/>
            <a:ext cx="3620971" cy="43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27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Среда (3 день)</a:t>
            </a:r>
            <a:br>
              <a:rPr lang="ru-RU" sz="3600" dirty="0" smtClean="0"/>
            </a:br>
            <a:r>
              <a:rPr lang="ru-RU" sz="3600" dirty="0" smtClean="0"/>
              <a:t>Акция «Дерево пожеланий»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148064" y="1714500"/>
            <a:ext cx="3424436" cy="42148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проходила акция для родителей, педагогов и детей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пожеланий».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мог оставить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 свое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свои эмоции, чувства,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акций – создание условий для формирования благоприятного климата в детско-взрослом коллективе, развитие коммуникативных умений и навыков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266" name="Picture 2" descr="C:\Users\Admin\AppData\Local\Temp\Rar$DI90.448\IMG-4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0717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1656" b="11656"/>
          <a:stretch>
            <a:fillRect/>
          </a:stretch>
        </p:blipFill>
        <p:spPr bwMode="auto">
          <a:xfrm>
            <a:off x="2714612" y="1643050"/>
            <a:ext cx="2071703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/>
          <a:srcRect t="12509" b="12509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Users\Admin\AppData\Local\Temp\Rar$DI08.448\0a4f026d-9803-47e3-b792-848135fb4b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857628"/>
            <a:ext cx="226356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04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9030258" cy="11429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Беседа с детьми </a:t>
            </a:r>
            <a:br>
              <a:rPr lang="ru-RU" sz="2400" dirty="0" smtClean="0"/>
            </a:br>
            <a:r>
              <a:rPr lang="ru-RU" sz="2400" dirty="0" smtClean="0"/>
              <a:t>«Моя любимая мама»</a:t>
            </a:r>
            <a:br>
              <a:rPr lang="ru-RU" sz="2400" dirty="0" smtClean="0"/>
            </a:br>
            <a:r>
              <a:rPr lang="ru-RU" sz="2400" dirty="0" smtClean="0"/>
              <a:t>Рисунок </a:t>
            </a:r>
            <a:r>
              <a:rPr lang="ru-RU" sz="2400" dirty="0" smtClean="0"/>
              <a:t>«Моя любимая мама»(средняя группа)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1714500"/>
            <a:ext cx="3208412" cy="4214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мама»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средних групп с последующей выставкой рисунка.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выразить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ребенка к своей маме через сделанную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работу; развивать доброе отношение и любовь к своей маме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41" name="Picture 1" descr="C:\Users\Admin\AppData\Local\Temp\Rar$DI90.856\3bfe25e9-15f2-40c7-949a-488b4556a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71" y="3954987"/>
            <a:ext cx="208954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Admin\AppData\Local\Temp\Rar$DI96.856\4c0e049b-64da-4482-934c-94195354c6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98" y="3954987"/>
            <a:ext cx="221590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Admin\AppData\Local\Temp\Rar$DI96.857\IMG-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597" y="1373458"/>
            <a:ext cx="2357454" cy="247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Admin\AppData\Local\Temp\Rar$DI95.560\IMG-4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0" y="1142984"/>
            <a:ext cx="2125471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657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675</TotalTime>
  <Words>644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宋体</vt:lpstr>
      <vt:lpstr>宋体</vt:lpstr>
      <vt:lpstr>Arial</vt:lpstr>
      <vt:lpstr>Calibri</vt:lpstr>
      <vt:lpstr>Comic Sans MS</vt:lpstr>
      <vt:lpstr>Segoe Script</vt:lpstr>
      <vt:lpstr>Times New Roman</vt:lpstr>
      <vt:lpstr>Verdana</vt:lpstr>
      <vt:lpstr>nature-02</vt:lpstr>
      <vt:lpstr>Презентация PowerPoint</vt:lpstr>
      <vt:lpstr>:</vt:lpstr>
      <vt:lpstr>: План мероприятий «Недели психологии» </vt:lpstr>
      <vt:lpstr>Понедельник (1 день) Акция «Радуга  настроения» </vt:lpstr>
      <vt:lpstr> Диагностическое занятие «Волшебная страна чувств»</vt:lpstr>
      <vt:lpstr>Вторник (2 день)  Тренинг «Пойми меня»</vt:lpstr>
      <vt:lpstr> Минутка релаксации и психогимнастики(младшая группа)</vt:lpstr>
      <vt:lpstr>Среда (3 день) Акция «Дерево пожеланий»</vt:lpstr>
      <vt:lpstr>Беседа с детьми  «Моя любимая мама» Рисунок «Моя любимая мама»(средняя группа)</vt:lpstr>
      <vt:lpstr>  Четверг (4 день) Тренинг «Как хорошо иметь друзей» (старшая группа) </vt:lpstr>
      <vt:lpstr>Мультитренинг «Дружба»(средняя группа)</vt:lpstr>
      <vt:lpstr>  Пятница (5 день) Акция «Аптечка для души»   </vt:lpstr>
      <vt:lpstr>Занятие «Заветная мечта»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128</cp:revision>
  <dcterms:created xsi:type="dcterms:W3CDTF">2012-07-31T15:45:01Z</dcterms:created>
  <dcterms:modified xsi:type="dcterms:W3CDTF">2023-04-24T08:13:51Z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