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6" r:id="rId5"/>
    <p:sldId id="299" r:id="rId6"/>
    <p:sldId id="300" r:id="rId7"/>
    <p:sldId id="302" r:id="rId8"/>
    <p:sldId id="303" r:id="rId9"/>
    <p:sldId id="304" r:id="rId10"/>
    <p:sldId id="305" r:id="rId11"/>
    <p:sldId id="256" r:id="rId12"/>
    <p:sldId id="260" r:id="rId13"/>
    <p:sldId id="259" r:id="rId14"/>
    <p:sldId id="261" r:id="rId15"/>
    <p:sldId id="310" r:id="rId16"/>
    <p:sldId id="311" r:id="rId17"/>
    <p:sldId id="306" r:id="rId18"/>
    <p:sldId id="307" r:id="rId19"/>
    <p:sldId id="308" r:id="rId20"/>
    <p:sldId id="309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265" r:id="rId32"/>
    <p:sldId id="258" r:id="rId33"/>
    <p:sldId id="279" r:id="rId34"/>
    <p:sldId id="280" r:id="rId35"/>
    <p:sldId id="322" r:id="rId36"/>
    <p:sldId id="283" r:id="rId37"/>
    <p:sldId id="28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9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31A7-4179-8BC8-F884277C6C96}"/>
              </c:ext>
            </c:extLst>
          </c:dPt>
          <c:dLbls>
            <c:dLbl>
              <c:idx val="1"/>
              <c:layout>
                <c:manualLayout>
                  <c:x val="1.2983377077865274E-3"/>
                  <c:y val="-2.0886555847185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A7-4179-8BC8-F884277C6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'[Диаграмма в Microsoft PowerPoint]Лист1'!$A$2:$A$3</c:f>
              <c:numCache>
                <c:formatCode>0%</c:formatCode>
                <c:ptCount val="2"/>
                <c:pt idx="0">
                  <c:v>0.60000000000000009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A7-4179-8BC8-F884277C6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B5C37-9B5B-499B-A31A-CA7C767F6A4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8ADA64-DBF7-4137-9E05-21009B52E9A6}">
      <dgm:prSet phldrT="[Текст]"/>
      <dgm:spPr/>
      <dgm:t>
        <a:bodyPr/>
        <a:lstStyle/>
        <a:p>
          <a:r>
            <a:rPr lang="ru-RU" dirty="0" smtClean="0"/>
            <a:t>Парциальные программы</a:t>
          </a:r>
          <a:endParaRPr lang="ru-RU" dirty="0"/>
        </a:p>
      </dgm:t>
    </dgm:pt>
    <dgm:pt modelId="{A1F90C01-187A-4485-A61B-22E085DAA0A5}" type="parTrans" cxnId="{5915B7D0-80C4-4F85-8568-A8DAFEF17D7D}">
      <dgm:prSet/>
      <dgm:spPr/>
      <dgm:t>
        <a:bodyPr/>
        <a:lstStyle/>
        <a:p>
          <a:endParaRPr lang="ru-RU"/>
        </a:p>
      </dgm:t>
    </dgm:pt>
    <dgm:pt modelId="{2FA273A5-B230-40CB-B20C-A1285DC652FF}" type="sibTrans" cxnId="{5915B7D0-80C4-4F85-8568-A8DAFEF17D7D}">
      <dgm:prSet/>
      <dgm:spPr/>
      <dgm:t>
        <a:bodyPr/>
        <a:lstStyle/>
        <a:p>
          <a:endParaRPr lang="ru-RU"/>
        </a:p>
      </dgm:t>
    </dgm:pt>
    <dgm:pt modelId="{B03BED38-C951-486C-B1EA-A6F5FE946BA2}">
      <dgm:prSet phldrT="[Текст]" custT="1"/>
      <dgm:spPr/>
      <dgm:t>
        <a:bodyPr/>
        <a:lstStyle/>
        <a:p>
          <a:r>
            <a:rPr lang="ru-RU" sz="2000" dirty="0" smtClean="0"/>
            <a:t>Дополняющие ОП ДОО</a:t>
          </a:r>
          <a:endParaRPr lang="ru-RU" sz="2000" dirty="0"/>
        </a:p>
      </dgm:t>
    </dgm:pt>
    <dgm:pt modelId="{DAEA7700-36D4-484C-8DD9-9F4661E1EC43}" type="parTrans" cxnId="{79AA1D4D-D89D-4A19-B62F-AD48C64396C9}">
      <dgm:prSet/>
      <dgm:spPr/>
      <dgm:t>
        <a:bodyPr/>
        <a:lstStyle/>
        <a:p>
          <a:endParaRPr lang="ru-RU"/>
        </a:p>
      </dgm:t>
    </dgm:pt>
    <dgm:pt modelId="{2374EFCA-1D15-423E-BA1E-DB9BB32DEACC}" type="sibTrans" cxnId="{79AA1D4D-D89D-4A19-B62F-AD48C64396C9}">
      <dgm:prSet/>
      <dgm:spPr/>
      <dgm:t>
        <a:bodyPr/>
        <a:lstStyle/>
        <a:p>
          <a:endParaRPr lang="ru-RU"/>
        </a:p>
      </dgm:t>
    </dgm:pt>
    <dgm:pt modelId="{E14490E4-E5E3-4AB9-8C89-43C24F40DCB6}">
      <dgm:prSet phldrT="[Текст]"/>
      <dgm:spPr/>
      <dgm:t>
        <a:bodyPr/>
        <a:lstStyle/>
        <a:p>
          <a:r>
            <a:rPr lang="ru-RU" dirty="0" smtClean="0"/>
            <a:t>Создана РППС</a:t>
          </a:r>
          <a:endParaRPr lang="ru-RU" dirty="0"/>
        </a:p>
      </dgm:t>
    </dgm:pt>
    <dgm:pt modelId="{5AC314FF-BD2B-426D-947A-C0212C74C0C6}" type="parTrans" cxnId="{FCBA99BF-52BF-4EB6-B4F1-A8AF4DF78D4F}">
      <dgm:prSet/>
      <dgm:spPr/>
      <dgm:t>
        <a:bodyPr/>
        <a:lstStyle/>
        <a:p>
          <a:endParaRPr lang="ru-RU"/>
        </a:p>
      </dgm:t>
    </dgm:pt>
    <dgm:pt modelId="{FEA07F66-6104-4A6C-AA06-33F0FA19F9FC}" type="sibTrans" cxnId="{FCBA99BF-52BF-4EB6-B4F1-A8AF4DF78D4F}">
      <dgm:prSet/>
      <dgm:spPr/>
      <dgm:t>
        <a:bodyPr/>
        <a:lstStyle/>
        <a:p>
          <a:endParaRPr lang="ru-RU"/>
        </a:p>
      </dgm:t>
    </dgm:pt>
    <dgm:pt modelId="{26D8E99D-E681-4A34-8051-4F1F3754EB1D}">
      <dgm:prSet phldrT="[Текст]"/>
      <dgm:spPr/>
      <dgm:t>
        <a:bodyPr/>
        <a:lstStyle/>
        <a:p>
          <a:r>
            <a:rPr lang="ru-RU" dirty="0" smtClean="0"/>
            <a:t>Авторские программы и технологии</a:t>
          </a:r>
          <a:endParaRPr lang="ru-RU" dirty="0"/>
        </a:p>
      </dgm:t>
    </dgm:pt>
    <dgm:pt modelId="{41C07AB8-DF32-44F6-8E58-4E3E48530BA3}" type="parTrans" cxnId="{7B0A533F-49AC-4B13-8B20-F67F5F4FA08D}">
      <dgm:prSet/>
      <dgm:spPr/>
      <dgm:t>
        <a:bodyPr/>
        <a:lstStyle/>
        <a:p>
          <a:endParaRPr lang="ru-RU"/>
        </a:p>
      </dgm:t>
    </dgm:pt>
    <dgm:pt modelId="{2EFCA8EA-BA1D-4D5F-9C2F-A3C9EB71D811}" type="sibTrans" cxnId="{7B0A533F-49AC-4B13-8B20-F67F5F4FA08D}">
      <dgm:prSet/>
      <dgm:spPr/>
      <dgm:t>
        <a:bodyPr/>
        <a:lstStyle/>
        <a:p>
          <a:endParaRPr lang="ru-RU"/>
        </a:p>
      </dgm:t>
    </dgm:pt>
    <dgm:pt modelId="{657B15F4-E669-4649-B19F-1D2C9B4D02D9}">
      <dgm:prSet phldrT="[Текст]" custT="1"/>
      <dgm:spPr/>
      <dgm:t>
        <a:bodyPr/>
        <a:lstStyle/>
        <a:p>
          <a:r>
            <a:rPr lang="ru-RU" sz="2000" dirty="0" smtClean="0"/>
            <a:t>Реализуемые в ДОО</a:t>
          </a:r>
          <a:endParaRPr lang="ru-RU" sz="2000" dirty="0"/>
        </a:p>
      </dgm:t>
    </dgm:pt>
    <dgm:pt modelId="{C60872F3-29AF-48E0-BEB6-D2594606629E}" type="parTrans" cxnId="{94ABF3B1-3CB0-405A-9AD5-91BF4EC93C53}">
      <dgm:prSet/>
      <dgm:spPr/>
      <dgm:t>
        <a:bodyPr/>
        <a:lstStyle/>
        <a:p>
          <a:endParaRPr lang="ru-RU"/>
        </a:p>
      </dgm:t>
    </dgm:pt>
    <dgm:pt modelId="{DABFED9B-0253-443C-B2E6-3764793DCB38}" type="sibTrans" cxnId="{94ABF3B1-3CB0-405A-9AD5-91BF4EC93C53}">
      <dgm:prSet/>
      <dgm:spPr/>
      <dgm:t>
        <a:bodyPr/>
        <a:lstStyle/>
        <a:p>
          <a:endParaRPr lang="ru-RU"/>
        </a:p>
      </dgm:t>
    </dgm:pt>
    <dgm:pt modelId="{D8A55DE2-46D6-4112-B590-81984E6556B4}">
      <dgm:prSet phldrT="[Текст]"/>
      <dgm:spPr/>
      <dgm:t>
        <a:bodyPr/>
        <a:lstStyle/>
        <a:p>
          <a:r>
            <a:rPr lang="ru-RU" dirty="0" smtClean="0"/>
            <a:t>Имеющие результат в соответствие с ФГОС ДО</a:t>
          </a:r>
          <a:endParaRPr lang="ru-RU" dirty="0"/>
        </a:p>
      </dgm:t>
    </dgm:pt>
    <dgm:pt modelId="{7C46A042-638A-4037-A135-C6A8FA34CC33}" type="parTrans" cxnId="{9543A2B3-3862-4DF8-89E5-1A3CC8E59CDD}">
      <dgm:prSet/>
      <dgm:spPr/>
      <dgm:t>
        <a:bodyPr/>
        <a:lstStyle/>
        <a:p>
          <a:endParaRPr lang="ru-RU"/>
        </a:p>
      </dgm:t>
    </dgm:pt>
    <dgm:pt modelId="{F7D4A59D-8CC9-401C-82FF-084435CB62B4}" type="sibTrans" cxnId="{9543A2B3-3862-4DF8-89E5-1A3CC8E59CDD}">
      <dgm:prSet/>
      <dgm:spPr/>
      <dgm:t>
        <a:bodyPr/>
        <a:lstStyle/>
        <a:p>
          <a:endParaRPr lang="ru-RU"/>
        </a:p>
      </dgm:t>
    </dgm:pt>
    <dgm:pt modelId="{11AE9008-956C-47A4-98FD-B6E69EA8F60C}">
      <dgm:prSet phldrT="[Текст]"/>
      <dgm:spPr/>
      <dgm:t>
        <a:bodyPr/>
        <a:lstStyle/>
        <a:p>
          <a:r>
            <a:rPr lang="ru-RU" dirty="0" smtClean="0"/>
            <a:t>Традиции ДОО</a:t>
          </a:r>
          <a:endParaRPr lang="ru-RU" dirty="0"/>
        </a:p>
      </dgm:t>
    </dgm:pt>
    <dgm:pt modelId="{BF510C6C-48D2-4C35-9768-A8C4D3FE0A10}" type="parTrans" cxnId="{04982AA6-B176-4F7E-B61A-26F22F769378}">
      <dgm:prSet/>
      <dgm:spPr/>
      <dgm:t>
        <a:bodyPr/>
        <a:lstStyle/>
        <a:p>
          <a:endParaRPr lang="ru-RU"/>
        </a:p>
      </dgm:t>
    </dgm:pt>
    <dgm:pt modelId="{C438CFA6-8FD6-4F0F-A546-2862FBFE0A53}" type="sibTrans" cxnId="{04982AA6-B176-4F7E-B61A-26F22F769378}">
      <dgm:prSet/>
      <dgm:spPr/>
      <dgm:t>
        <a:bodyPr/>
        <a:lstStyle/>
        <a:p>
          <a:endParaRPr lang="ru-RU"/>
        </a:p>
      </dgm:t>
    </dgm:pt>
    <dgm:pt modelId="{0713E94F-4DF3-46E3-A223-EA3A4697828B}">
      <dgm:prSet phldrT="[Текст]" custT="1"/>
      <dgm:spPr/>
      <dgm:t>
        <a:bodyPr/>
        <a:lstStyle/>
        <a:p>
          <a:r>
            <a:rPr lang="ru-RU" sz="1800" dirty="0" smtClean="0"/>
            <a:t>Инновации, региональные практики, особенности территории</a:t>
          </a:r>
          <a:endParaRPr lang="ru-RU" sz="1800" dirty="0"/>
        </a:p>
      </dgm:t>
    </dgm:pt>
    <dgm:pt modelId="{4517CA5B-EE06-4DC2-B2DB-07071E0AF5FD}" type="parTrans" cxnId="{132778DF-39C5-4D36-9BD5-C5362835BBEA}">
      <dgm:prSet/>
      <dgm:spPr/>
      <dgm:t>
        <a:bodyPr/>
        <a:lstStyle/>
        <a:p>
          <a:endParaRPr lang="ru-RU"/>
        </a:p>
      </dgm:t>
    </dgm:pt>
    <dgm:pt modelId="{03276B5E-1DB2-4487-B557-721A319476F5}" type="sibTrans" cxnId="{132778DF-39C5-4D36-9BD5-C5362835BBEA}">
      <dgm:prSet/>
      <dgm:spPr/>
      <dgm:t>
        <a:bodyPr/>
        <a:lstStyle/>
        <a:p>
          <a:endParaRPr lang="ru-RU"/>
        </a:p>
      </dgm:t>
    </dgm:pt>
    <dgm:pt modelId="{77A9E108-CF17-4A04-8886-F1211D7F2439}">
      <dgm:prSet phldrT="[Текст]"/>
      <dgm:spPr/>
      <dgm:t>
        <a:bodyPr/>
        <a:lstStyle/>
        <a:p>
          <a:r>
            <a:rPr lang="ru-RU" dirty="0" smtClean="0"/>
            <a:t>Лицо и имидж ДОО</a:t>
          </a:r>
          <a:endParaRPr lang="ru-RU" dirty="0"/>
        </a:p>
      </dgm:t>
    </dgm:pt>
    <dgm:pt modelId="{F6F62FB2-8E40-42EB-99DC-CD423BF61B23}" type="parTrans" cxnId="{135A019A-B862-4147-95AE-0F995EC5EC09}">
      <dgm:prSet/>
      <dgm:spPr/>
      <dgm:t>
        <a:bodyPr/>
        <a:lstStyle/>
        <a:p>
          <a:endParaRPr lang="ru-RU"/>
        </a:p>
      </dgm:t>
    </dgm:pt>
    <dgm:pt modelId="{82A1C2D1-1041-49C3-B2FB-DA9721955B0F}" type="sibTrans" cxnId="{135A019A-B862-4147-95AE-0F995EC5EC09}">
      <dgm:prSet/>
      <dgm:spPr/>
      <dgm:t>
        <a:bodyPr/>
        <a:lstStyle/>
        <a:p>
          <a:endParaRPr lang="ru-RU"/>
        </a:p>
      </dgm:t>
    </dgm:pt>
    <dgm:pt modelId="{19FCF845-BC71-4E3D-9E8E-6F05FA6C2482}" type="pres">
      <dgm:prSet presAssocID="{C4BB5C37-9B5B-499B-A31A-CA7C767F6A4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9B739C-7B0B-49E7-A8A9-60F71EB48391}" type="pres">
      <dgm:prSet presAssocID="{2B8ADA64-DBF7-4137-9E05-21009B52E9A6}" presName="horFlow" presStyleCnt="0"/>
      <dgm:spPr/>
    </dgm:pt>
    <dgm:pt modelId="{82351371-8106-4111-AC2B-FA6D4B9EB1E5}" type="pres">
      <dgm:prSet presAssocID="{2B8ADA64-DBF7-4137-9E05-21009B52E9A6}" presName="bigChev" presStyleLbl="node1" presStyleIdx="0" presStyleCnt="3"/>
      <dgm:spPr/>
      <dgm:t>
        <a:bodyPr/>
        <a:lstStyle/>
        <a:p>
          <a:endParaRPr lang="ru-RU"/>
        </a:p>
      </dgm:t>
    </dgm:pt>
    <dgm:pt modelId="{FB802921-7AE6-4FBC-B3F6-2BF9B32287CD}" type="pres">
      <dgm:prSet presAssocID="{DAEA7700-36D4-484C-8DD9-9F4661E1EC43}" presName="parTrans" presStyleCnt="0"/>
      <dgm:spPr/>
    </dgm:pt>
    <dgm:pt modelId="{ACACB7A1-18E7-474B-B12D-7A1F24570D03}" type="pres">
      <dgm:prSet presAssocID="{B03BED38-C951-486C-B1EA-A6F5FE946BA2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C4A05-4B1E-4F49-98EF-431649810BC1}" type="pres">
      <dgm:prSet presAssocID="{2374EFCA-1D15-423E-BA1E-DB9BB32DEACC}" presName="sibTrans" presStyleCnt="0"/>
      <dgm:spPr/>
    </dgm:pt>
    <dgm:pt modelId="{F19FF01F-FBB4-4C17-85D2-5C6514E1C62E}" type="pres">
      <dgm:prSet presAssocID="{E14490E4-E5E3-4AB9-8C89-43C24F40DCB6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C74AA-5D09-458D-9895-C447CFEDD287}" type="pres">
      <dgm:prSet presAssocID="{2B8ADA64-DBF7-4137-9E05-21009B52E9A6}" presName="vSp" presStyleCnt="0"/>
      <dgm:spPr/>
    </dgm:pt>
    <dgm:pt modelId="{D475BF36-20FC-4E58-AC94-A67915A0782F}" type="pres">
      <dgm:prSet presAssocID="{26D8E99D-E681-4A34-8051-4F1F3754EB1D}" presName="horFlow" presStyleCnt="0"/>
      <dgm:spPr/>
    </dgm:pt>
    <dgm:pt modelId="{86DBF9B5-022E-41AA-987A-D2C3DDC5B160}" type="pres">
      <dgm:prSet presAssocID="{26D8E99D-E681-4A34-8051-4F1F3754EB1D}" presName="bigChev" presStyleLbl="node1" presStyleIdx="1" presStyleCnt="3"/>
      <dgm:spPr/>
      <dgm:t>
        <a:bodyPr/>
        <a:lstStyle/>
        <a:p>
          <a:endParaRPr lang="ru-RU"/>
        </a:p>
      </dgm:t>
    </dgm:pt>
    <dgm:pt modelId="{0B5ACCFF-43BF-4C17-B847-97854423B785}" type="pres">
      <dgm:prSet presAssocID="{C60872F3-29AF-48E0-BEB6-D2594606629E}" presName="parTrans" presStyleCnt="0"/>
      <dgm:spPr/>
    </dgm:pt>
    <dgm:pt modelId="{8BDA8287-A3B7-4C50-9134-54A212B82BB0}" type="pres">
      <dgm:prSet presAssocID="{657B15F4-E669-4649-B19F-1D2C9B4D02D9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772EC-5B1A-49B6-BDB6-BF4274B34908}" type="pres">
      <dgm:prSet presAssocID="{DABFED9B-0253-443C-B2E6-3764793DCB38}" presName="sibTrans" presStyleCnt="0"/>
      <dgm:spPr/>
    </dgm:pt>
    <dgm:pt modelId="{145C09F3-9FCE-4409-83C2-B0DAC4542637}" type="pres">
      <dgm:prSet presAssocID="{D8A55DE2-46D6-4112-B590-81984E6556B4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29DF4-B327-4D50-81AE-8586EA542AC6}" type="pres">
      <dgm:prSet presAssocID="{26D8E99D-E681-4A34-8051-4F1F3754EB1D}" presName="vSp" presStyleCnt="0"/>
      <dgm:spPr/>
    </dgm:pt>
    <dgm:pt modelId="{AC8E2441-0EE9-4DA2-B255-4619D24E968F}" type="pres">
      <dgm:prSet presAssocID="{11AE9008-956C-47A4-98FD-B6E69EA8F60C}" presName="horFlow" presStyleCnt="0"/>
      <dgm:spPr/>
    </dgm:pt>
    <dgm:pt modelId="{3D8E97EB-E91D-4290-8803-8D9C96AFDCD0}" type="pres">
      <dgm:prSet presAssocID="{11AE9008-956C-47A4-98FD-B6E69EA8F60C}" presName="bigChev" presStyleLbl="node1" presStyleIdx="2" presStyleCnt="3"/>
      <dgm:spPr/>
      <dgm:t>
        <a:bodyPr/>
        <a:lstStyle/>
        <a:p>
          <a:endParaRPr lang="ru-RU"/>
        </a:p>
      </dgm:t>
    </dgm:pt>
    <dgm:pt modelId="{FD971C28-BE0E-4375-B94B-85AED2976E04}" type="pres">
      <dgm:prSet presAssocID="{4517CA5B-EE06-4DC2-B2DB-07071E0AF5FD}" presName="parTrans" presStyleCnt="0"/>
      <dgm:spPr/>
    </dgm:pt>
    <dgm:pt modelId="{A6CA8134-23ED-48D9-BFF3-CC322490230B}" type="pres">
      <dgm:prSet presAssocID="{0713E94F-4DF3-46E3-A223-EA3A4697828B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3B0A8-A7EB-4FB5-81C8-7F42F4860310}" type="pres">
      <dgm:prSet presAssocID="{03276B5E-1DB2-4487-B557-721A319476F5}" presName="sibTrans" presStyleCnt="0"/>
      <dgm:spPr/>
    </dgm:pt>
    <dgm:pt modelId="{5C72A3BC-411F-46DF-822F-D93E39D5C2F1}" type="pres">
      <dgm:prSet presAssocID="{77A9E108-CF17-4A04-8886-F1211D7F2439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F41E9E-8DCD-46BF-9C19-69503B77B6D3}" type="presOf" srcId="{11AE9008-956C-47A4-98FD-B6E69EA8F60C}" destId="{3D8E97EB-E91D-4290-8803-8D9C96AFDCD0}" srcOrd="0" destOrd="0" presId="urn:microsoft.com/office/officeart/2005/8/layout/lProcess3"/>
    <dgm:cxn modelId="{9543A2B3-3862-4DF8-89E5-1A3CC8E59CDD}" srcId="{26D8E99D-E681-4A34-8051-4F1F3754EB1D}" destId="{D8A55DE2-46D6-4112-B590-81984E6556B4}" srcOrd="1" destOrd="0" parTransId="{7C46A042-638A-4037-A135-C6A8FA34CC33}" sibTransId="{F7D4A59D-8CC9-401C-82FF-084435CB62B4}"/>
    <dgm:cxn modelId="{C343B1E9-E37A-4920-8B3D-1E949B4D2661}" type="presOf" srcId="{B03BED38-C951-486C-B1EA-A6F5FE946BA2}" destId="{ACACB7A1-18E7-474B-B12D-7A1F24570D03}" srcOrd="0" destOrd="0" presId="urn:microsoft.com/office/officeart/2005/8/layout/lProcess3"/>
    <dgm:cxn modelId="{94ABF3B1-3CB0-405A-9AD5-91BF4EC93C53}" srcId="{26D8E99D-E681-4A34-8051-4F1F3754EB1D}" destId="{657B15F4-E669-4649-B19F-1D2C9B4D02D9}" srcOrd="0" destOrd="0" parTransId="{C60872F3-29AF-48E0-BEB6-D2594606629E}" sibTransId="{DABFED9B-0253-443C-B2E6-3764793DCB38}"/>
    <dgm:cxn modelId="{C3594ED4-B6D4-45B2-BD24-FC08E791BB04}" type="presOf" srcId="{2B8ADA64-DBF7-4137-9E05-21009B52E9A6}" destId="{82351371-8106-4111-AC2B-FA6D4B9EB1E5}" srcOrd="0" destOrd="0" presId="urn:microsoft.com/office/officeart/2005/8/layout/lProcess3"/>
    <dgm:cxn modelId="{04982AA6-B176-4F7E-B61A-26F22F769378}" srcId="{C4BB5C37-9B5B-499B-A31A-CA7C767F6A43}" destId="{11AE9008-956C-47A4-98FD-B6E69EA8F60C}" srcOrd="2" destOrd="0" parTransId="{BF510C6C-48D2-4C35-9768-A8C4D3FE0A10}" sibTransId="{C438CFA6-8FD6-4F0F-A546-2862FBFE0A53}"/>
    <dgm:cxn modelId="{135A019A-B862-4147-95AE-0F995EC5EC09}" srcId="{11AE9008-956C-47A4-98FD-B6E69EA8F60C}" destId="{77A9E108-CF17-4A04-8886-F1211D7F2439}" srcOrd="1" destOrd="0" parTransId="{F6F62FB2-8E40-42EB-99DC-CD423BF61B23}" sibTransId="{82A1C2D1-1041-49C3-B2FB-DA9721955B0F}"/>
    <dgm:cxn modelId="{2EDD0E59-879C-4925-A3DA-872B5C779E45}" type="presOf" srcId="{0713E94F-4DF3-46E3-A223-EA3A4697828B}" destId="{A6CA8134-23ED-48D9-BFF3-CC322490230B}" srcOrd="0" destOrd="0" presId="urn:microsoft.com/office/officeart/2005/8/layout/lProcess3"/>
    <dgm:cxn modelId="{F6843165-7100-4BDA-9421-A8AE3DE3D227}" type="presOf" srcId="{657B15F4-E669-4649-B19F-1D2C9B4D02D9}" destId="{8BDA8287-A3B7-4C50-9134-54A212B82BB0}" srcOrd="0" destOrd="0" presId="urn:microsoft.com/office/officeart/2005/8/layout/lProcess3"/>
    <dgm:cxn modelId="{5F73518F-9FBD-4AF6-8D31-BC39B7C9F201}" type="presOf" srcId="{E14490E4-E5E3-4AB9-8C89-43C24F40DCB6}" destId="{F19FF01F-FBB4-4C17-85D2-5C6514E1C62E}" srcOrd="0" destOrd="0" presId="urn:microsoft.com/office/officeart/2005/8/layout/lProcess3"/>
    <dgm:cxn modelId="{7B0A533F-49AC-4B13-8B20-F67F5F4FA08D}" srcId="{C4BB5C37-9B5B-499B-A31A-CA7C767F6A43}" destId="{26D8E99D-E681-4A34-8051-4F1F3754EB1D}" srcOrd="1" destOrd="0" parTransId="{41C07AB8-DF32-44F6-8E58-4E3E48530BA3}" sibTransId="{2EFCA8EA-BA1D-4D5F-9C2F-A3C9EB71D811}"/>
    <dgm:cxn modelId="{132778DF-39C5-4D36-9BD5-C5362835BBEA}" srcId="{11AE9008-956C-47A4-98FD-B6E69EA8F60C}" destId="{0713E94F-4DF3-46E3-A223-EA3A4697828B}" srcOrd="0" destOrd="0" parTransId="{4517CA5B-EE06-4DC2-B2DB-07071E0AF5FD}" sibTransId="{03276B5E-1DB2-4487-B557-721A319476F5}"/>
    <dgm:cxn modelId="{5915B7D0-80C4-4F85-8568-A8DAFEF17D7D}" srcId="{C4BB5C37-9B5B-499B-A31A-CA7C767F6A43}" destId="{2B8ADA64-DBF7-4137-9E05-21009B52E9A6}" srcOrd="0" destOrd="0" parTransId="{A1F90C01-187A-4485-A61B-22E085DAA0A5}" sibTransId="{2FA273A5-B230-40CB-B20C-A1285DC652FF}"/>
    <dgm:cxn modelId="{FCBA99BF-52BF-4EB6-B4F1-A8AF4DF78D4F}" srcId="{2B8ADA64-DBF7-4137-9E05-21009B52E9A6}" destId="{E14490E4-E5E3-4AB9-8C89-43C24F40DCB6}" srcOrd="1" destOrd="0" parTransId="{5AC314FF-BD2B-426D-947A-C0212C74C0C6}" sibTransId="{FEA07F66-6104-4A6C-AA06-33F0FA19F9FC}"/>
    <dgm:cxn modelId="{35224776-E8E0-4413-AE25-8DA7140E6AEF}" type="presOf" srcId="{C4BB5C37-9B5B-499B-A31A-CA7C767F6A43}" destId="{19FCF845-BC71-4E3D-9E8E-6F05FA6C2482}" srcOrd="0" destOrd="0" presId="urn:microsoft.com/office/officeart/2005/8/layout/lProcess3"/>
    <dgm:cxn modelId="{79AA1D4D-D89D-4A19-B62F-AD48C64396C9}" srcId="{2B8ADA64-DBF7-4137-9E05-21009B52E9A6}" destId="{B03BED38-C951-486C-B1EA-A6F5FE946BA2}" srcOrd="0" destOrd="0" parTransId="{DAEA7700-36D4-484C-8DD9-9F4661E1EC43}" sibTransId="{2374EFCA-1D15-423E-BA1E-DB9BB32DEACC}"/>
    <dgm:cxn modelId="{2EB8AA06-8FBB-432B-AFBC-B570B82DE68E}" type="presOf" srcId="{D8A55DE2-46D6-4112-B590-81984E6556B4}" destId="{145C09F3-9FCE-4409-83C2-B0DAC4542637}" srcOrd="0" destOrd="0" presId="urn:microsoft.com/office/officeart/2005/8/layout/lProcess3"/>
    <dgm:cxn modelId="{3731A813-C97A-4FC4-845F-DA5D7876965D}" type="presOf" srcId="{26D8E99D-E681-4A34-8051-4F1F3754EB1D}" destId="{86DBF9B5-022E-41AA-987A-D2C3DDC5B160}" srcOrd="0" destOrd="0" presId="urn:microsoft.com/office/officeart/2005/8/layout/lProcess3"/>
    <dgm:cxn modelId="{3F09E71A-83EE-4B65-BE43-52A513E16E68}" type="presOf" srcId="{77A9E108-CF17-4A04-8886-F1211D7F2439}" destId="{5C72A3BC-411F-46DF-822F-D93E39D5C2F1}" srcOrd="0" destOrd="0" presId="urn:microsoft.com/office/officeart/2005/8/layout/lProcess3"/>
    <dgm:cxn modelId="{C07DC987-AE84-4D80-AD90-05C1002C7643}" type="presParOf" srcId="{19FCF845-BC71-4E3D-9E8E-6F05FA6C2482}" destId="{C49B739C-7B0B-49E7-A8A9-60F71EB48391}" srcOrd="0" destOrd="0" presId="urn:microsoft.com/office/officeart/2005/8/layout/lProcess3"/>
    <dgm:cxn modelId="{630A870D-FDC6-47A4-BB8C-86F047887E55}" type="presParOf" srcId="{C49B739C-7B0B-49E7-A8A9-60F71EB48391}" destId="{82351371-8106-4111-AC2B-FA6D4B9EB1E5}" srcOrd="0" destOrd="0" presId="urn:microsoft.com/office/officeart/2005/8/layout/lProcess3"/>
    <dgm:cxn modelId="{B23013A4-9F76-4120-8CFC-20D43C627D42}" type="presParOf" srcId="{C49B739C-7B0B-49E7-A8A9-60F71EB48391}" destId="{FB802921-7AE6-4FBC-B3F6-2BF9B32287CD}" srcOrd="1" destOrd="0" presId="urn:microsoft.com/office/officeart/2005/8/layout/lProcess3"/>
    <dgm:cxn modelId="{7E59DF88-0173-4419-8066-07C471248A49}" type="presParOf" srcId="{C49B739C-7B0B-49E7-A8A9-60F71EB48391}" destId="{ACACB7A1-18E7-474B-B12D-7A1F24570D03}" srcOrd="2" destOrd="0" presId="urn:microsoft.com/office/officeart/2005/8/layout/lProcess3"/>
    <dgm:cxn modelId="{67BE1CB4-2A09-4390-BC03-39F58A51EB21}" type="presParOf" srcId="{C49B739C-7B0B-49E7-A8A9-60F71EB48391}" destId="{8F9C4A05-4B1E-4F49-98EF-431649810BC1}" srcOrd="3" destOrd="0" presId="urn:microsoft.com/office/officeart/2005/8/layout/lProcess3"/>
    <dgm:cxn modelId="{902373C6-46B9-4F2A-A50D-267FDF2F57B7}" type="presParOf" srcId="{C49B739C-7B0B-49E7-A8A9-60F71EB48391}" destId="{F19FF01F-FBB4-4C17-85D2-5C6514E1C62E}" srcOrd="4" destOrd="0" presId="urn:microsoft.com/office/officeart/2005/8/layout/lProcess3"/>
    <dgm:cxn modelId="{AD5E8A02-A9E6-4840-A7FA-634F177A23DB}" type="presParOf" srcId="{19FCF845-BC71-4E3D-9E8E-6F05FA6C2482}" destId="{987C74AA-5D09-458D-9895-C447CFEDD287}" srcOrd="1" destOrd="0" presId="urn:microsoft.com/office/officeart/2005/8/layout/lProcess3"/>
    <dgm:cxn modelId="{55FDCC4F-B4A8-466C-B4FD-238BDBDD210A}" type="presParOf" srcId="{19FCF845-BC71-4E3D-9E8E-6F05FA6C2482}" destId="{D475BF36-20FC-4E58-AC94-A67915A0782F}" srcOrd="2" destOrd="0" presId="urn:microsoft.com/office/officeart/2005/8/layout/lProcess3"/>
    <dgm:cxn modelId="{8AFAF867-2873-4540-B46D-D50AF36E905E}" type="presParOf" srcId="{D475BF36-20FC-4E58-AC94-A67915A0782F}" destId="{86DBF9B5-022E-41AA-987A-D2C3DDC5B160}" srcOrd="0" destOrd="0" presId="urn:microsoft.com/office/officeart/2005/8/layout/lProcess3"/>
    <dgm:cxn modelId="{942C6BD6-A7C2-4AE8-A3C6-CD8632B26F0E}" type="presParOf" srcId="{D475BF36-20FC-4E58-AC94-A67915A0782F}" destId="{0B5ACCFF-43BF-4C17-B847-97854423B785}" srcOrd="1" destOrd="0" presId="urn:microsoft.com/office/officeart/2005/8/layout/lProcess3"/>
    <dgm:cxn modelId="{96D45C52-0466-4477-AE73-BF23FB6B700A}" type="presParOf" srcId="{D475BF36-20FC-4E58-AC94-A67915A0782F}" destId="{8BDA8287-A3B7-4C50-9134-54A212B82BB0}" srcOrd="2" destOrd="0" presId="urn:microsoft.com/office/officeart/2005/8/layout/lProcess3"/>
    <dgm:cxn modelId="{D13F85BB-C677-4E46-88DC-09297345BC9F}" type="presParOf" srcId="{D475BF36-20FC-4E58-AC94-A67915A0782F}" destId="{13D772EC-5B1A-49B6-BDB6-BF4274B34908}" srcOrd="3" destOrd="0" presId="urn:microsoft.com/office/officeart/2005/8/layout/lProcess3"/>
    <dgm:cxn modelId="{1D35D58A-FB83-4924-A207-05BDDC8D70B7}" type="presParOf" srcId="{D475BF36-20FC-4E58-AC94-A67915A0782F}" destId="{145C09F3-9FCE-4409-83C2-B0DAC4542637}" srcOrd="4" destOrd="0" presId="urn:microsoft.com/office/officeart/2005/8/layout/lProcess3"/>
    <dgm:cxn modelId="{69DBA144-B641-4E6E-8832-D12A6564B8BE}" type="presParOf" srcId="{19FCF845-BC71-4E3D-9E8E-6F05FA6C2482}" destId="{20B29DF4-B327-4D50-81AE-8586EA542AC6}" srcOrd="3" destOrd="0" presId="urn:microsoft.com/office/officeart/2005/8/layout/lProcess3"/>
    <dgm:cxn modelId="{741C7B42-6BEF-435E-B02F-9DAD4FE16452}" type="presParOf" srcId="{19FCF845-BC71-4E3D-9E8E-6F05FA6C2482}" destId="{AC8E2441-0EE9-4DA2-B255-4619D24E968F}" srcOrd="4" destOrd="0" presId="urn:microsoft.com/office/officeart/2005/8/layout/lProcess3"/>
    <dgm:cxn modelId="{3643C1C5-2C80-4AA7-BA34-1B7DFA9DE7BF}" type="presParOf" srcId="{AC8E2441-0EE9-4DA2-B255-4619D24E968F}" destId="{3D8E97EB-E91D-4290-8803-8D9C96AFDCD0}" srcOrd="0" destOrd="0" presId="urn:microsoft.com/office/officeart/2005/8/layout/lProcess3"/>
    <dgm:cxn modelId="{D37C4F03-8473-48A3-A3E1-14E6162ED4FB}" type="presParOf" srcId="{AC8E2441-0EE9-4DA2-B255-4619D24E968F}" destId="{FD971C28-BE0E-4375-B94B-85AED2976E04}" srcOrd="1" destOrd="0" presId="urn:microsoft.com/office/officeart/2005/8/layout/lProcess3"/>
    <dgm:cxn modelId="{07AC8FB7-207B-44BB-A57E-CC9F24E53D88}" type="presParOf" srcId="{AC8E2441-0EE9-4DA2-B255-4619D24E968F}" destId="{A6CA8134-23ED-48D9-BFF3-CC322490230B}" srcOrd="2" destOrd="0" presId="urn:microsoft.com/office/officeart/2005/8/layout/lProcess3"/>
    <dgm:cxn modelId="{57520021-C186-4103-B649-62A224D95A9F}" type="presParOf" srcId="{AC8E2441-0EE9-4DA2-B255-4619D24E968F}" destId="{FF13B0A8-A7EB-4FB5-81C8-7F42F4860310}" srcOrd="3" destOrd="0" presId="urn:microsoft.com/office/officeart/2005/8/layout/lProcess3"/>
    <dgm:cxn modelId="{F8C80CB6-2C45-4FDA-A3E1-6106986F8721}" type="presParOf" srcId="{AC8E2441-0EE9-4DA2-B255-4619D24E968F}" destId="{5C72A3BC-411F-46DF-822F-D93E39D5C2F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51371-8106-4111-AC2B-FA6D4B9EB1E5}">
      <dsp:nvSpPr>
        <dsp:cNvPr id="0" name=""/>
        <dsp:cNvSpPr/>
      </dsp:nvSpPr>
      <dsp:spPr>
        <a:xfrm>
          <a:off x="2296" y="236630"/>
          <a:ext cx="3548081" cy="1419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Парциальные программы</a:t>
          </a:r>
          <a:endParaRPr lang="ru-RU" sz="2800" kern="1200" dirty="0"/>
        </a:p>
      </dsp:txBody>
      <dsp:txXfrm>
        <a:off x="711912" y="236630"/>
        <a:ext cx="2128849" cy="1419232"/>
      </dsp:txXfrm>
    </dsp:sp>
    <dsp:sp modelId="{ACACB7A1-18E7-474B-B12D-7A1F24570D03}">
      <dsp:nvSpPr>
        <dsp:cNvPr id="0" name=""/>
        <dsp:cNvSpPr/>
      </dsp:nvSpPr>
      <dsp:spPr>
        <a:xfrm>
          <a:off x="3089127" y="357265"/>
          <a:ext cx="2944907" cy="117796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Дополняющие ОП ДОО</a:t>
          </a:r>
          <a:endParaRPr lang="ru-RU" sz="2000" kern="1200" dirty="0"/>
        </a:p>
      </dsp:txBody>
      <dsp:txXfrm>
        <a:off x="3678109" y="357265"/>
        <a:ext cx="1766944" cy="1177963"/>
      </dsp:txXfrm>
    </dsp:sp>
    <dsp:sp modelId="{F19FF01F-FBB4-4C17-85D2-5C6514E1C62E}">
      <dsp:nvSpPr>
        <dsp:cNvPr id="0" name=""/>
        <dsp:cNvSpPr/>
      </dsp:nvSpPr>
      <dsp:spPr>
        <a:xfrm>
          <a:off x="5621747" y="357265"/>
          <a:ext cx="2944907" cy="117796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Создана РППС</a:t>
          </a:r>
          <a:endParaRPr lang="ru-RU" sz="2000" kern="1200" dirty="0"/>
        </a:p>
      </dsp:txBody>
      <dsp:txXfrm>
        <a:off x="6210729" y="357265"/>
        <a:ext cx="1766944" cy="1177963"/>
      </dsp:txXfrm>
    </dsp:sp>
    <dsp:sp modelId="{86DBF9B5-022E-41AA-987A-D2C3DDC5B160}">
      <dsp:nvSpPr>
        <dsp:cNvPr id="0" name=""/>
        <dsp:cNvSpPr/>
      </dsp:nvSpPr>
      <dsp:spPr>
        <a:xfrm>
          <a:off x="2296" y="1854555"/>
          <a:ext cx="3548081" cy="1419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Авторские программы и технологии</a:t>
          </a:r>
          <a:endParaRPr lang="ru-RU" sz="2800" kern="1200" dirty="0"/>
        </a:p>
      </dsp:txBody>
      <dsp:txXfrm>
        <a:off x="711912" y="1854555"/>
        <a:ext cx="2128849" cy="1419232"/>
      </dsp:txXfrm>
    </dsp:sp>
    <dsp:sp modelId="{8BDA8287-A3B7-4C50-9134-54A212B82BB0}">
      <dsp:nvSpPr>
        <dsp:cNvPr id="0" name=""/>
        <dsp:cNvSpPr/>
      </dsp:nvSpPr>
      <dsp:spPr>
        <a:xfrm>
          <a:off x="3089127" y="1975190"/>
          <a:ext cx="2944907" cy="117796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Реализуемые в ДОО</a:t>
          </a:r>
          <a:endParaRPr lang="ru-RU" sz="2000" kern="1200" dirty="0"/>
        </a:p>
      </dsp:txBody>
      <dsp:txXfrm>
        <a:off x="3678109" y="1975190"/>
        <a:ext cx="1766944" cy="1177963"/>
      </dsp:txXfrm>
    </dsp:sp>
    <dsp:sp modelId="{145C09F3-9FCE-4409-83C2-B0DAC4542637}">
      <dsp:nvSpPr>
        <dsp:cNvPr id="0" name=""/>
        <dsp:cNvSpPr/>
      </dsp:nvSpPr>
      <dsp:spPr>
        <a:xfrm>
          <a:off x="5621747" y="1975190"/>
          <a:ext cx="2944907" cy="117796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Имеющие результат в соответствие с ФГОС ДО</a:t>
          </a:r>
          <a:endParaRPr lang="ru-RU" sz="2000" kern="1200" dirty="0"/>
        </a:p>
      </dsp:txBody>
      <dsp:txXfrm>
        <a:off x="6210729" y="1975190"/>
        <a:ext cx="1766944" cy="1177963"/>
      </dsp:txXfrm>
    </dsp:sp>
    <dsp:sp modelId="{3D8E97EB-E91D-4290-8803-8D9C96AFDCD0}">
      <dsp:nvSpPr>
        <dsp:cNvPr id="0" name=""/>
        <dsp:cNvSpPr/>
      </dsp:nvSpPr>
      <dsp:spPr>
        <a:xfrm>
          <a:off x="2296" y="3472480"/>
          <a:ext cx="3548081" cy="1419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Традиции ДОО</a:t>
          </a:r>
          <a:endParaRPr lang="ru-RU" sz="2800" kern="1200" dirty="0"/>
        </a:p>
      </dsp:txBody>
      <dsp:txXfrm>
        <a:off x="711912" y="3472480"/>
        <a:ext cx="2128849" cy="1419232"/>
      </dsp:txXfrm>
    </dsp:sp>
    <dsp:sp modelId="{A6CA8134-23ED-48D9-BFF3-CC322490230B}">
      <dsp:nvSpPr>
        <dsp:cNvPr id="0" name=""/>
        <dsp:cNvSpPr/>
      </dsp:nvSpPr>
      <dsp:spPr>
        <a:xfrm>
          <a:off x="3089127" y="3593115"/>
          <a:ext cx="2944907" cy="117796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Инновации, региональные практики, особенности территории</a:t>
          </a:r>
          <a:endParaRPr lang="ru-RU" sz="1800" kern="1200" dirty="0"/>
        </a:p>
      </dsp:txBody>
      <dsp:txXfrm>
        <a:off x="3678109" y="3593115"/>
        <a:ext cx="1766944" cy="1177963"/>
      </dsp:txXfrm>
    </dsp:sp>
    <dsp:sp modelId="{5C72A3BC-411F-46DF-822F-D93E39D5C2F1}">
      <dsp:nvSpPr>
        <dsp:cNvPr id="0" name=""/>
        <dsp:cNvSpPr/>
      </dsp:nvSpPr>
      <dsp:spPr>
        <a:xfrm>
          <a:off x="5621747" y="3593115"/>
          <a:ext cx="2944907" cy="117796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Лицо и имидж ДОО</a:t>
          </a:r>
          <a:endParaRPr lang="ru-RU" sz="2000" kern="1200" dirty="0"/>
        </a:p>
      </dsp:txBody>
      <dsp:txXfrm>
        <a:off x="6210729" y="3593115"/>
        <a:ext cx="1766944" cy="1177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0.03217</cdr:x>
      <cdr:y>0.19824</cdr:y>
    </cdr:from>
    <cdr:to>
      <cdr:x>0.37801</cdr:x>
      <cdr:y>1</cdr:y>
    </cdr:to>
    <cdr:sp macro="" textlink="">
      <cdr:nvSpPr>
        <cdr:cNvPr id="4" name="Выноска со стрелкой вправо 3"/>
        <cdr:cNvSpPr/>
      </cdr:nvSpPr>
      <cdr:spPr>
        <a:xfrm xmlns:a="http://schemas.openxmlformats.org/drawingml/2006/main">
          <a:off x="288032" y="1008112"/>
          <a:ext cx="3096306" cy="4077072"/>
        </a:xfrm>
        <a:prstGeom xmlns:a="http://schemas.openxmlformats.org/drawingml/2006/main" prst="rightArrowCallou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 ,</a:t>
          </a:r>
        </a:p>
        <a:p xmlns:a="http://schemas.openxmlformats.org/drawingml/2006/main"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формируемая участниками образовательного процесса ДОО</a:t>
          </a:r>
        </a:p>
        <a:p xmlns:a="http://schemas.openxmlformats.org/drawingml/2006/main"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 xmlns:a="http://schemas.openxmlformats.org/drawingml/2006/main"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 xmlns:a="http://schemas.openxmlformats.org/drawingml/2006/main"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 xmlns:a="http://schemas.openxmlformats.org/drawingml/2006/main">
          <a:endParaRPr lang="ru-RU" sz="1800" dirty="0">
            <a:solidFill>
              <a:schemeClr val="tx2">
                <a:lumMod val="50000"/>
              </a:schemeClr>
            </a:solidFill>
          </a:endParaRPr>
        </a:p>
        <a:p xmlns:a="http://schemas.openxmlformats.org/drawingml/2006/main"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 xmlns:a="http://schemas.openxmlformats.org/drawingml/2006/main">
          <a:endParaRPr lang="ru-RU" sz="1800" dirty="0">
            <a:solidFill>
              <a:schemeClr val="tx2">
                <a:lumMod val="50000"/>
              </a:schemeClr>
            </a:solidFill>
          </a:endParaRPr>
        </a:p>
        <a:p xmlns:a="http://schemas.openxmlformats.org/drawingml/2006/main">
          <a:endParaRPr lang="ru-RU" sz="1800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0.12869</cdr:x>
      <cdr:y>0.09912</cdr:y>
    </cdr:from>
    <cdr:to>
      <cdr:x>0.32976</cdr:x>
      <cdr:y>0.28321</cdr:y>
    </cdr:to>
    <cdr:sp macro="" textlink="">
      <cdr:nvSpPr>
        <cdr:cNvPr id="3" name="Развернутая стрелка 2"/>
        <cdr:cNvSpPr/>
      </cdr:nvSpPr>
      <cdr:spPr>
        <a:xfrm xmlns:a="http://schemas.openxmlformats.org/drawingml/2006/main" flipH="1">
          <a:off x="1152128" y="504056"/>
          <a:ext cx="1800200" cy="936104"/>
        </a:xfrm>
        <a:prstGeom xmlns:a="http://schemas.openxmlformats.org/drawingml/2006/main" prst="uturn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.ru/acts/bank/36698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разработки ООП образовательной организации на основе ФГОС 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ДО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4988000"/>
            <a:ext cx="496855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9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4912"/>
            <a:ext cx="82089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ООП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соответствие с ФГОС ДО И ФОП ДО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72816"/>
            <a:ext cx="8208912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здоровье, безопасность;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ОП, поддержка детский инициативы, самостоятельности, ответственности;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гражданственности,  личности,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социокультурной среды на основе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традиций, семьи, общества и государства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сихолого-педагогическая поддержка родителей и семьи воспитанников;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реемственность   дошкольного и начального общего образования, готовность  ребенка  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их завершения ДО уровня развития, необходимого и достаточного  для успешного  освоения ими образовательных программ начального общего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планируемых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освоения  образовательной программы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не ниже ФОП ДО;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равных возможностей для образования  детей дошкольного возраста и реализация условий социокультурной ситуации каждой ДОО.</a:t>
            </a:r>
          </a:p>
          <a:p>
            <a:pPr marL="285750" indent="-285750" algn="ctr"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endParaRPr lang="ru-RU" dirty="0" smtClean="0"/>
          </a:p>
          <a:p>
            <a:pPr marL="285750" indent="-285750" algn="ctr">
              <a:buFontTx/>
              <a:buChar char="-"/>
            </a:pPr>
            <a:endParaRPr lang="ru-RU" dirty="0" smtClean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7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Федеральный </a:t>
            </a:r>
            <a:r>
              <a:rPr lang="ru-RU" dirty="0"/>
              <a:t>закон от </a:t>
            </a:r>
            <a:r>
              <a:rPr lang="ru-RU" dirty="0" smtClean="0"/>
              <a:t>29 декабря </a:t>
            </a:r>
            <a:r>
              <a:rPr lang="ru-RU" dirty="0"/>
              <a:t>2012 г. </a:t>
            </a:r>
            <a:r>
              <a:rPr lang="ru-RU" dirty="0" smtClean="0"/>
              <a:t>№ </a:t>
            </a:r>
            <a:r>
              <a:rPr lang="ru-RU" dirty="0"/>
              <a:t>273-ФЗ «Об образовании в </a:t>
            </a:r>
            <a:r>
              <a:rPr lang="ru-RU" dirty="0" smtClean="0"/>
              <a:t>Российской  Федерации», ред.2022г.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285750" indent="-285750">
              <a:buFont typeface="Arial" charset="0"/>
              <a:buChar char="•"/>
            </a:pPr>
            <a:r>
              <a:rPr lang="ru-RU" b="1" dirty="0" smtClean="0"/>
              <a:t>Статья 12</a:t>
            </a:r>
            <a:r>
              <a:rPr lang="ru-RU" b="1" dirty="0"/>
              <a:t>. Образовательные программы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ч.65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hlinkClick r:id="rId2"/>
              </a:rPr>
              <a:t>Федерального закона от 29 декабря 2012 г. N 273-ФЗ «Об образовании в Российской Федерации»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дошкольного образования разрабатываются и утверждаются организацией, осуществляющей образовательную деятельность, в соответствии с ФГОС и ФОП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ДО.</a:t>
            </a:r>
          </a:p>
          <a:p>
            <a:pPr algn="just"/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Статья </a:t>
            </a:r>
            <a:r>
              <a:rPr lang="ru-RU" b="1" dirty="0"/>
              <a:t>28. Компетенции, права, обязанности и ответственность</a:t>
            </a:r>
            <a:br>
              <a:rPr lang="ru-RU" b="1" dirty="0"/>
            </a:br>
            <a:r>
              <a:rPr lang="ru-RU" b="1" dirty="0"/>
              <a:t>образовательной </a:t>
            </a:r>
            <a:r>
              <a:rPr lang="ru-RU" b="1" dirty="0" smtClean="0"/>
              <a:t>организации </a:t>
            </a:r>
          </a:p>
          <a:p>
            <a:pPr algn="just"/>
            <a:r>
              <a:rPr lang="ru-RU" dirty="0" smtClean="0"/>
              <a:t>2</a:t>
            </a:r>
            <a:r>
              <a:rPr lang="ru-RU" dirty="0"/>
              <a:t>. Образовательные организации при реализации образовательных программ</a:t>
            </a:r>
            <a:br>
              <a:rPr lang="ru-RU" dirty="0"/>
            </a:br>
            <a:r>
              <a:rPr lang="ru-RU" dirty="0"/>
              <a:t>свободны в определении содержания образования, выборе образовательных</a:t>
            </a:r>
            <a:br>
              <a:rPr lang="ru-RU" dirty="0"/>
            </a:br>
            <a:r>
              <a:rPr lang="ru-RU" dirty="0"/>
              <a:t>технологий, а также в выборе учебно-методического обеспечения, если иное не</a:t>
            </a:r>
            <a:br>
              <a:rPr lang="ru-RU" dirty="0"/>
            </a:br>
            <a:r>
              <a:rPr lang="ru-RU" dirty="0"/>
              <a:t>установлено настоящим Федеральным </a:t>
            </a:r>
            <a:r>
              <a:rPr lang="ru-RU" dirty="0" smtClean="0"/>
              <a:t>законом</a:t>
            </a:r>
          </a:p>
          <a:p>
            <a:pPr algn="just"/>
            <a:r>
              <a:rPr lang="ru-RU" i="1" dirty="0" smtClean="0"/>
              <a:t>Таким </a:t>
            </a:r>
            <a:r>
              <a:rPr lang="ru-RU" i="1" dirty="0"/>
              <a:t>образом, в </a:t>
            </a:r>
            <a:r>
              <a:rPr lang="ru-RU" i="1" dirty="0" smtClean="0"/>
              <a:t>ФОП предоставлено </a:t>
            </a:r>
            <a:r>
              <a:rPr lang="ru-RU" i="1" dirty="0"/>
              <a:t>право выбора способов реализации образовательной деятельности в зависимости от конкретных условий, предпочтений педагогического коллектива ДОО и других участников образовательных отношений, а также с учётом индивидуальных особенностей обучающихся, специфики их потребностей и интересов, возрастных возможностей.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83906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правовое обеспечение ООП ДОО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7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СТРУКТУРА ООП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145165"/>
              </p:ext>
            </p:extLst>
          </p:nvPr>
        </p:nvGraphicFramePr>
        <p:xfrm>
          <a:off x="191000" y="1772816"/>
          <a:ext cx="8953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Выноска со стрелкой влево 11"/>
          <p:cNvSpPr/>
          <p:nvPr/>
        </p:nvSpPr>
        <p:spPr>
          <a:xfrm>
            <a:off x="5508104" y="2082592"/>
            <a:ext cx="3240360" cy="1872208"/>
          </a:xfrm>
          <a:prstGeom prst="left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ФОП ДО </a:t>
            </a:r>
          </a:p>
        </p:txBody>
      </p:sp>
      <p:sp>
        <p:nvSpPr>
          <p:cNvPr id="2" name="Развернутая стрелка 1"/>
          <p:cNvSpPr/>
          <p:nvPr/>
        </p:nvSpPr>
        <p:spPr>
          <a:xfrm>
            <a:off x="5756064" y="2060848"/>
            <a:ext cx="1656184" cy="93610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5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5608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Ресурсы ООП ДОО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23791024"/>
              </p:ext>
            </p:extLst>
          </p:nvPr>
        </p:nvGraphicFramePr>
        <p:xfrm>
          <a:off x="179512" y="1397000"/>
          <a:ext cx="856895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09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06489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НОВЫЕ ПОЗИЦИИ,  ДОЛЖНЫ БЫТЬ ВНЕСЕНЫ В ООП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7060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Обновленный ФГОС дошкольного образования (в редакции приказа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 </a:t>
            </a:r>
            <a:r>
              <a:rPr lang="ru-RU" dirty="0"/>
              <a:t>от 8 ноября 2022 г. №</a:t>
            </a:r>
            <a:r>
              <a:rPr lang="ru-RU" dirty="0" smtClean="0"/>
              <a:t> </a:t>
            </a:r>
            <a:r>
              <a:rPr lang="ru-RU" dirty="0"/>
              <a:t>955)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1693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2.11.2. Содержательный раздел Программы должен включать:</a:t>
            </a:r>
            <a:br>
              <a:rPr lang="ru-RU" dirty="0"/>
            </a:br>
            <a:r>
              <a:rPr lang="ru-RU" dirty="0"/>
              <a:t>а) описание образовательной деятельности в соответствии с направлениями </a:t>
            </a:r>
            <a:r>
              <a:rPr lang="ru-RU" dirty="0" smtClean="0"/>
              <a:t>развития ребенка</a:t>
            </a:r>
            <a:r>
              <a:rPr lang="ru-RU" dirty="0"/>
              <a:t>, представленными в пяти образовательных областях, федеральной программой </a:t>
            </a:r>
            <a:r>
              <a:rPr lang="ru-RU" dirty="0" smtClean="0"/>
              <a:t>и с </a:t>
            </a:r>
            <a:r>
              <a:rPr lang="ru-RU" dirty="0"/>
              <a:t>учетом используемых методических пособий, обеспечивающих реализацию </a:t>
            </a:r>
            <a:r>
              <a:rPr lang="ru-RU" dirty="0" smtClean="0"/>
              <a:t>данного содержания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б) описание вариативных форм, способов, методов и средств реализации </a:t>
            </a:r>
            <a:r>
              <a:rPr lang="ru-RU" dirty="0" smtClean="0"/>
              <a:t>Программы с учетом </a:t>
            </a:r>
            <a:r>
              <a:rPr lang="ru-RU" dirty="0"/>
              <a:t>возрастных и индивидуальных особенностей воспитанников, специфики </a:t>
            </a:r>
            <a:r>
              <a:rPr lang="ru-RU" dirty="0" smtClean="0"/>
              <a:t>их образовательных </a:t>
            </a:r>
            <a:r>
              <a:rPr lang="ru-RU" dirty="0"/>
              <a:t>потребностей и </a:t>
            </a:r>
            <a:r>
              <a:rPr lang="ru-RU" dirty="0" smtClean="0"/>
              <a:t>интересов;</a:t>
            </a:r>
          </a:p>
        </p:txBody>
      </p:sp>
    </p:spTree>
    <p:extLst>
      <p:ext uri="{BB962C8B-B14F-4D97-AF65-F5344CB8AC3E}">
        <p14:creationId xmlns:p14="http://schemas.microsoft.com/office/powerpoint/2010/main" val="299559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080"/>
            <a:ext cx="77768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КОМПОНЕНТЫ ООП ДОО ВКЛЮЧАЮТ (ФОП п.5):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39688"/>
            <a:ext cx="8784976" cy="5517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УЧЕБНО – МЕТОДИЧЕСКУЮ ДОКУМЕНТАЦИЮ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Федеральная рабочая программа воспитания;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Примерный режим и распорядок дня дошкольных групп;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Федеральный календарный план воспитательной работы;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ИНЫМ КОМПОНЕНТАМ ОТНЕСЕНЫ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Планируемые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результаты реализации программы.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Педагогическая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диагностика достижения планируемых результатов.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Задачи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 содержание образования (обучения и воспитания) по образовательным областям.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Вариативные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формы, способы, методы реализации Программы.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Особенности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образовательной деятельности разных видов и культурных практик.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Способы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 направления поддержки детской инициативы.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5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14356"/>
            <a:ext cx="87129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ИНЫМ КОМПОНЕНТАМ ОТНЕСЕНЫ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Особенности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педагогического коллектива с семьями обучающихся.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Направление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задачи коррекционно-развивающей работы.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Психолого-педагогические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Особенности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развивающей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 - пространственной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Материально-техническое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программы, обеспеченность метод. материалами и средствами обучения и воспитания.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Примерные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литературных, музыкальных, художественных и анимационных произведений для реализации Программы.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Кадровые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Программы. 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3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9208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ООП ДОО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соответствии ФГОС И ФОП ДО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53328"/>
            <a:ext cx="8352928" cy="5661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ТИТУЛЬНЫЙ ЛИСТ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титульном листе основной образовательной программы целесообразно представить следующую информацию: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 листа дается информация о том, когда и кем утверждена программа;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левом верхнем углу листа содержится информация о рассмотрении ООП ДО на педагогическом (методическом) совете;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центральной части титульного листа, как правило, дается полное наименование организации (например: Основная образовательная программа МДОУ «Детский сад комбинированного вида № ___» г._______);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наименования можно указать авторов, разработчиков программы, которыми могут быть специалисты дошкольного учреждения (воспитатели группы, а также заведующий, старший воспитатель, психолог, логопед, воспитатель) или творческий коллектив, включающий также специалистов других учреждений образования (научного руководителя, специалиста органа управления образованием);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части титульного листа указывается наименование населенного пункта, в котором находится организация, и год разработки основной образовательной программы.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может содержать и другую информацию (например, адрес, телефон/факс, электронный адрес, сайт ДОО).</a:t>
            </a: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2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7048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980728"/>
            <a:ext cx="8352928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цели и задачи реализации  ООП ДОО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(цели ФОП + ДОО, тоже с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адачами),  ФОП - 14.1.  в задачах отражены особенности социокультурной ситуации, показаны механизмы реализации Например,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обеспечение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преемственности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дошкольного и начального общего образования через  организацию мероприятий методического и практического характера, направленных на сотрудничество детей дошкольного и младшего школьного возраста. </a:t>
            </a:r>
            <a:r>
              <a:rPr lang="ru-RU" sz="2000" dirty="0" smtClean="0"/>
              <a:t>обеспечение 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принципы и подходы к формированию ООП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ФОП - 14.3; (ФОП +  основные положения ОП ДОО), например,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Принцип диалогического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общения или 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Принцип доверительного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сотрудничества, или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Принцип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здоровьесбережения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, или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Формирование познавательных интересов и познавательных действий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ребёнка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через включение в различные виды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деятельности. 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характеристика  особенностей развития  детей раннего и дошкольного возраста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всех групп, функционирующих в ДОО, в соответствии  с Уставом ОО.(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начимые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для разработки и реализации Программы характеристики, в том числе характеристики особенностей развития детей раннего и дошкольного возраста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5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904"/>
            <a:ext cx="799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4763"/>
            <a:ext cx="8424936" cy="5310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планируемые результаты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ФОП  - 15 – 15.4 (ФОП + ДОО). ВАЖНО! Планируемые результаты ООП ДО на этапе завершения ДО 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не должны быть ниже планируемых результатов ФОП 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педагогическая диагностика -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ФОП - 16.-16.10. основу диагностики составляют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малоформализованные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методы: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*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педагогические наблюдения детской деятельностью, в том числе в специально созданных педагогических ситуациях;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*беседы с детьми;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*анализ продуктов детской деятельности;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*специальные методики диагностики физического,  коммуникативного, познавательного,  речевого, художественно-эстетического развития .</a:t>
            </a:r>
          </a:p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пояснительной записке может быть дано небольшое описание и характеристика социокультурной ситуации ОО.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8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КОНЦЕПЦИЯ РАЗВИТИЯ ДОШКОЛЬНОГО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Концепция направлена на определение приоритетных целей, задач, направлений и механизмов развития дошкольного образования в Российской Федерации до 2030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984" y="28529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ЦЕЛЬ РАЗВИТИЯ ДО К 2030 ГОДУ - создание условий для доступного качественного ДО, направленного на разностороннее развитие и эмоциональное благополучие детей младенческого, раннего и дошкольного возрастов с учетом их возрастных и индивидуальных особенностей, образовательных потребностей и интересов в контексте единого образовательного пространства РФ.</a:t>
            </a:r>
          </a:p>
        </p:txBody>
      </p:sp>
    </p:spTree>
    <p:extLst>
      <p:ext uri="{BB962C8B-B14F-4D97-AF65-F5344CB8AC3E}">
        <p14:creationId xmlns:p14="http://schemas.microsoft.com/office/powerpoint/2010/main" val="932077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9694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(ФОП) И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ОБРАЗОВАТЕЛЬНЫХ ОТНОШЕНИЙ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образовательной деятельности, в соответствии с направлениями развития ребенка, представленными в пяти образовательных областях ФОП и с учетом методических пособий, обеспечивающих реализацию данного содержания – ФОП п.18 –п.21)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56352"/>
            <a:ext cx="8352928" cy="436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ООП ДОО: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 часть  - ФОП ДО, может быть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ссылкой  или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в соответствии с направлениями развития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ребенка: задачи и содержание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образовательных  отношений представлена в описании: парциальных программ, технологий, традиций ДОО, с опорой на образовательные области, планируемые результаты (цели, задачи, принципы и подходы, особенности реализации  - КАК, планируемые результаты и оценочные материалы)</a:t>
            </a:r>
          </a:p>
          <a:p>
            <a:pPr marL="342900" indent="-342900" algn="just">
              <a:buAutoNum type="arabicPeriod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ООП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55876"/>
            <a:ext cx="8352928" cy="5885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Вариативные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способы,  методы и средства  реализации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на основе ФОП (п.24)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(семейное, сетевое, дистанционное, в соответствие с видом детской деятельности и методами ее организации).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направления поддержки детской инициативы в соответствии с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(п.25)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(желательно описать особенности детской инициативы а разные возрастные периоды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Особенности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педагогического коллектива с семьями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(цели, принципы, направления, формы, могут быть результаты и методическое сопровождение данного направления) – ФОП, п.26.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Направления и особенности КРР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36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ООП ДОО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208912" cy="5310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*Пояснительная записка (социокультурная ситуация ОО - кратко,  нормативно-правовые документы), контрено  и с обоснованием, ценности, на которые ориентирована Программа). </a:t>
            </a:r>
          </a:p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*Целевой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Программы воспитания.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 (определены в Федеральной программе: цель, ценность/и, )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воспитания по возрастам и направлениям и на завершении  этапа ДО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03974"/>
              </p:ext>
            </p:extLst>
          </p:nvPr>
        </p:nvGraphicFramePr>
        <p:xfrm>
          <a:off x="1680600" y="5919527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Направление воспитания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Ценности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Целевые ориентиры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12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содержательного раздела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*Уклад образовательной организации  ( содержание из ПВ или свой уклад, в соответствие с ценностями);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*Цель, миссия,  стратегия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ценности,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ДОО, ее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особенности, символика внешний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вид, если есть – эмблема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флаг  ДОО;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*Отношения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обучающимся, их родителям (законным представителям), сотрудникам и партнерам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(принципы, формы); 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*Традиции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ритуалы, особые нормы этикета в ДОО;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*РППС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отражающие образ и ценности ДОО;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 ситуация  и внешняя социальная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культурная среда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ДОО;  региональные, конфессиональные  особенности,  особенности социального  партнерства; разнообразие сообществ;  культура  воспитателя, как значимой для формирования уклада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.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*Задачи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 образовательным областям; 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*Формат взаимодействия с родителями; 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*События.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57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92" y="2176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ВОСПИТАНИЯ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792" y="1275648"/>
            <a:ext cx="8712968" cy="5013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*Кадровое обеспечение процесса и какие условия созданы, например,  Школа молодого педагога, организовано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Наставничество??;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*нормативно-методическое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(перечень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локальных правовых документов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ДОО, может быть ссылка на сайт ДОО,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Документы);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комплексно-тематическое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и сложившиеся традиции ДОО, план воспитательной работы в соответствии 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ФОП;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*Требования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условиям работы с особыми категориями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детей;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аправления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задачи, содержание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развивающей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работы; задачи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развивающей работы на уровне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ДО; описание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 по профессиональной коррекции нарушений развития детей и /или инклюзивного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образования;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пециальные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для получения образования детьми с ограниченными возможностями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здоровья; механизмы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адаптации Программы для детей 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ОВЗ; использование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специальных образовательных программ и методов, специальных методических пособий и дидактических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материалов; проведение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групповых и индивидуальных коррекционных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занятий; описание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 по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психолого-педагогическому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сопровождению детей различных категорий целевых групп обучающихся в соответствии 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ФОП (содержание КРР и направленность КРР)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85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образовательных отношений. Специфика национальных, социокультурных и иных условий, в которых осуществляется образовательная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36712"/>
            <a:ext cx="8064896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функционирования, социокультурные условия, сетевое взаимодействие, региональные условия,  национальные, климатические.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выбранные участниками образовательных отношений из числа парциальных программ и иных программ и/или созданных ими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самостоятельно: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94422"/>
              </p:ext>
            </p:extLst>
          </p:nvPr>
        </p:nvGraphicFramePr>
        <p:xfrm>
          <a:off x="539552" y="4077072"/>
          <a:ext cx="835292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985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Направление развития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Название парциальной программы, технологии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Авторы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Выходные данные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Краткая характеристика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324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56052"/>
            <a:ext cx="5596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000" y="809349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Описание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материально-технического обеспечения Программы, обеспеченности методическими материалами и средствами обучения и воспитания в соответствии с 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0168" y="1795559"/>
            <a:ext cx="7484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Перечень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и методических пособий, необходимых для организации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образовательного: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ресурсы, необходимые для организации всех видов образовательной деятельности и создания развивающей предметно-пространственной среды (в том числе специальных для детей с ОВЗ и детей-инвалидов): мультимедийные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презентации;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826884"/>
            <a:ext cx="837985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Режим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детей на холодный период года,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детей в теплый период года и Общий подсчет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по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деятельности, непосредственно образовательной деятельности,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прогулке, сон, совместная деятельность взрослого и ребёнка)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76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86" y="783868"/>
            <a:ext cx="57531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0086" y="260648"/>
            <a:ext cx="5513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Календарный учебный график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42" y="3612793"/>
            <a:ext cx="5695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42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96" y="692696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учебной нагрузки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Постановления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28.09.2020г. №28 «Об утверждении санитарных правил СП 2.4.3648-20 «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эпидемиологические требования к организациям воспитания и обучения, отдыха и оздоровления детей и молодежи»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580" y="59480"/>
            <a:ext cx="75608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21" y="1772816"/>
            <a:ext cx="62293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96" y="3513213"/>
            <a:ext cx="623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92" y="5445224"/>
            <a:ext cx="62769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289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художественной литературы, музыкальных произведений, произведений изобразительного искусства для разных возрастных групп в соответствии с ФОП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8760" y="1815207"/>
            <a:ext cx="7543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рекомендованных для семейного просмотра анимационных произведений в соответствии с 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52554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психолого-педагогических и кадровых условий в соответствии с ФОП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7864" y="3171877"/>
            <a:ext cx="753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традиционных событий, праздников, мероприятий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7864" y="3598337"/>
            <a:ext cx="753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развивающей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 пространственной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соответствии с ФОП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7099" y="188640"/>
            <a:ext cx="824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(продолжение)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7920" y="4879556"/>
            <a:ext cx="7520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образовательных отношений.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литература, позволяющая ознакомиться с содержанием парциальных программ, методик, форм организации образовательной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39423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104" y="1158494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❖Единое базовое содержание образования детей дошкольного возраста (в том числе младенческого и раннего), обеспеченное ФОП ДО и ФАОП ДО, направленное на всестороннее развитие и духовно-нравственное воспитание подрастающего поколения. </a:t>
            </a:r>
            <a:endParaRPr lang="ru-RU" sz="1600" dirty="0" smtClean="0"/>
          </a:p>
          <a:p>
            <a:pPr algn="just"/>
            <a:r>
              <a:rPr lang="ru-RU" sz="1600" dirty="0" smtClean="0"/>
              <a:t>❖</a:t>
            </a:r>
            <a:r>
              <a:rPr lang="ru-RU" sz="1600" dirty="0"/>
              <a:t>Единый методологический подход в обозначении и оценке планируемых результатов освоения ФОП ДО и ФАОП ДО, учитывающий своеобразие психофизического развития разных групп детей дошкольного возраста с ООП, в том числе с ОВЗ, детей-инвалидов. </a:t>
            </a:r>
            <a:endParaRPr lang="ru-RU" sz="1600" dirty="0" smtClean="0"/>
          </a:p>
          <a:p>
            <a:pPr algn="just"/>
            <a:r>
              <a:rPr lang="ru-RU" sz="1600" dirty="0" smtClean="0"/>
              <a:t>❖</a:t>
            </a:r>
            <a:r>
              <a:rPr lang="ru-RU" sz="1600" dirty="0"/>
              <a:t>Содержание образовательной работы с детьми младенческого, раннего и дошкольного возрастов, обусловленное развитием культуры и детской субкультуры, научными данными о социально-психологическом портрете современного ребенка, структурой ООП детей дошкольного возраста, в том числе с ОВЗ, детей-инвалидов. </a:t>
            </a:r>
            <a:endParaRPr lang="ru-RU" sz="1600" dirty="0" smtClean="0"/>
          </a:p>
          <a:p>
            <a:pPr algn="just"/>
            <a:r>
              <a:rPr lang="ru-RU" sz="1600" dirty="0" smtClean="0"/>
              <a:t>❖</a:t>
            </a:r>
            <a:r>
              <a:rPr lang="ru-RU" sz="1600" dirty="0"/>
              <a:t>Организация и технологии образовательной работы педагогов ДО, направленные на достижение целевых ориентиров развития детей младенческого, раннего и дошкольного возрастов (в том числе детей с ООП) в соответствии с ФГОС ДО. </a:t>
            </a:r>
            <a:endParaRPr lang="ru-RU" sz="1600" dirty="0" smtClean="0"/>
          </a:p>
          <a:p>
            <a:pPr algn="just"/>
            <a:r>
              <a:rPr lang="ru-RU" sz="1600" dirty="0" smtClean="0"/>
              <a:t>❖</a:t>
            </a:r>
            <a:r>
              <a:rPr lang="ru-RU" sz="1600" dirty="0"/>
              <a:t>Вариативные компоненты образовательных программ организаций, реализующих программы ДО. </a:t>
            </a:r>
            <a:endParaRPr lang="ru-RU" sz="1600" dirty="0" smtClean="0"/>
          </a:p>
          <a:p>
            <a:pPr algn="just"/>
            <a:r>
              <a:rPr lang="ru-RU" sz="1600" dirty="0" smtClean="0"/>
              <a:t>❖</a:t>
            </a:r>
            <a:r>
              <a:rPr lang="ru-RU" sz="1600" dirty="0"/>
              <a:t>Нормативное и научно-методическое обеспечение проектирования, реализации и оценивания качества образовательного процесса. </a:t>
            </a:r>
            <a:endParaRPr lang="ru-RU" sz="1600" dirty="0" smtClean="0"/>
          </a:p>
          <a:p>
            <a:pPr algn="just"/>
            <a:r>
              <a:rPr lang="ru-RU" sz="1600" dirty="0" smtClean="0"/>
              <a:t>❖</a:t>
            </a:r>
            <a:r>
              <a:rPr lang="ru-RU" sz="1600" dirty="0"/>
              <a:t>Система психолого-педагогического сопровождения развития детей раннего и дошкольного возрастов в условиях ДОО и семьи; специфическое содержание, инструментарий и условия оказания адресной психологической помощи воспитанникам. </a:t>
            </a:r>
            <a:endParaRPr lang="ru-RU" sz="1600" dirty="0" smtClean="0"/>
          </a:p>
          <a:p>
            <a:pPr algn="just"/>
            <a:r>
              <a:rPr lang="ru-RU" sz="1600" dirty="0" smtClean="0"/>
              <a:t>❖</a:t>
            </a:r>
            <a:r>
              <a:rPr lang="ru-RU" sz="1600" dirty="0"/>
              <a:t>Формы и методы просветительской деятельности ДОО с родителями (законными представителями), имеющими детей младенческого, раннего и дошкольного возрастов; психолого-педагогической помощи и поддержки семей с детьми.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088" y="188639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ОБНОВЛЕНИЯ СОДЕРЖАНИЯ И ТЕХНОЛОГИЙ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95221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РАЗДЕЛ ПРОГРАММЫ. КРАТКАЯ ПРЕЗЕНТАЦИЯ ПРОГРАММЫ.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краткую презентацию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800" dirty="0" smtClean="0"/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05752"/>
            <a:ext cx="2052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110" y="2780928"/>
            <a:ext cx="797910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Программы отражает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подхода, обеспечивая развитие детей во всех пяти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областях;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Отражены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педагогического коллектива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*Рабочая  программа  воспитания;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*Программы;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*Парциальные программы;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*Специальные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734" y="6093296"/>
            <a:ext cx="3184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1326137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540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План действий («Дорожная карта»)</a:t>
            </a:r>
            <a:br>
              <a:rPr lang="ru-RU" sz="2400" dirty="0"/>
            </a:br>
            <a:r>
              <a:rPr lang="ru-RU" sz="2400" dirty="0"/>
              <a:t>Основные общеобразовательные программы подлежат приведению в</a:t>
            </a:r>
            <a:br>
              <a:rPr lang="ru-RU" sz="2400" dirty="0"/>
            </a:br>
            <a:r>
              <a:rPr lang="ru-RU" sz="2400" dirty="0"/>
              <a:t>соответствие с федеральными основными общеобразовательными программами</a:t>
            </a:r>
            <a:br>
              <a:rPr lang="ru-RU" sz="2400" dirty="0"/>
            </a:br>
            <a:r>
              <a:rPr lang="ru-RU" sz="2400" dirty="0"/>
              <a:t>не позднее 1 сентября 2023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Информационно-аналитический этап</a:t>
            </a:r>
            <a:br>
              <a:rPr lang="ru-RU" dirty="0"/>
            </a:br>
            <a:r>
              <a:rPr lang="ru-RU" dirty="0"/>
              <a:t>✓ Изучение содержания ФОП: выделяем смысловые блоки,</a:t>
            </a:r>
            <a:br>
              <a:rPr lang="ru-RU" dirty="0"/>
            </a:br>
            <a:r>
              <a:rPr lang="ru-RU" dirty="0"/>
              <a:t>рассматриваем преемственность задач (по возрастным группам) и</a:t>
            </a:r>
            <a:br>
              <a:rPr lang="ru-RU" dirty="0"/>
            </a:br>
            <a:r>
              <a:rPr lang="ru-RU" dirty="0"/>
              <a:t>их интеграцию (по образовательным областям)</a:t>
            </a:r>
            <a:br>
              <a:rPr lang="ru-RU" dirty="0"/>
            </a:br>
            <a:r>
              <a:rPr lang="ru-RU" dirty="0"/>
              <a:t>✓ Сравниваем свою ООП и ФОП, создаем план корректировки ООП</a:t>
            </a:r>
            <a:br>
              <a:rPr lang="ru-RU" dirty="0"/>
            </a:br>
            <a:r>
              <a:rPr lang="ru-RU" dirty="0"/>
              <a:t>или разработки новой</a:t>
            </a:r>
          </a:p>
        </p:txBody>
      </p:sp>
    </p:spTree>
    <p:extLst>
      <p:ext uri="{BB962C8B-B14F-4D97-AF65-F5344CB8AC3E}">
        <p14:creationId xmlns:p14="http://schemas.microsoft.com/office/powerpoint/2010/main" val="390585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143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95425"/>
            <a:ext cx="88201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345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7343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925" cy="352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753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78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п.5 Типовые </a:t>
            </a:r>
            <a:r>
              <a:rPr lang="ru-RU" b="1" dirty="0"/>
              <a:t>локальные нормативные акты образовательной организации для реализации мониторинга инфраструктуры ДОО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0" y="260648"/>
            <a:ext cx="86487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516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84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654628"/>
          </a:xfrm>
        </p:spPr>
        <p:txBody>
          <a:bodyPr>
            <a:normAutofit fontScale="90000"/>
          </a:bodyPr>
          <a:lstStyle/>
          <a:p>
            <a:pPr algn="ctr">
              <a:lnSpc>
                <a:spcPts val="3120"/>
              </a:lnSpc>
              <a:spcBef>
                <a:spcPts val="4800"/>
              </a:spcBef>
              <a:spcAft>
                <a:spcPts val="1200"/>
              </a:spcAft>
            </a:pPr>
            <a:r>
              <a:rPr lang="ru-RU" sz="2000" b="1" spc="-5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spc="-5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ФОП и ПООП (сравнение)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201511"/>
              </p:ext>
            </p:extLst>
          </p:nvPr>
        </p:nvGraphicFramePr>
        <p:xfrm>
          <a:off x="214282" y="357166"/>
          <a:ext cx="8715436" cy="6347236"/>
        </p:xfrm>
        <a:graphic>
          <a:graphicData uri="http://schemas.openxmlformats.org/drawingml/2006/table">
            <a:tbl>
              <a:tblPr firstRow="1" firstCol="1" bandRow="1"/>
              <a:tblGrid>
                <a:gridCol w="1021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3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0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305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ФОП ДО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ДО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857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Пояснительная записка: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и подходы к формированию программы.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Планируемые результаты, представленные в виде целевых ориентиров.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Педагогическая диагностика достижения планируемых образовательных результатов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Пояснительная записка: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и подходы к формированию программы.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Планируемые результаты, представленные в виде целевых ориентиров.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Развивающее оценивание качества образовательной деятельности по программе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621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Федеральная рабочая программа образования: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и содержание образования по образовательным областям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взрослых с детьми</a:t>
                      </a: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педагогического коллектива с семьями обучающихся.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коррекционно-развивающей работы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Федеральная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раздел;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Описание образовательной деятельности в соответствии с направлениями развития ребенка, представленными в пяти образовательных областях.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Взаимодействие взрослых с детьми.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Взаимодействие педагогического коллектива с семьями дошкольников.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Программа коррекционно-развивающей работы с детьми с ОВЗ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185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Описание условий реализации программы: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психолого-педагогические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РППС;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материально-техническое обеспечение</a:t>
                      </a:r>
                    </a:p>
                    <a:p>
                      <a:pPr marL="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Примерный перечень литературных, музыкальных, художественных, анимационных произведений для реализации ФОП.</a:t>
                      </a: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Режим и распорядок дня в дошкольных группах.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Федеральный календарный план воспитательной работы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Описание условий реализации программы: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психолого-педагогические условия;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РППС;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 условия;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материально-техническое обеспечение;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условия.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Планирование образовательной деятельности.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 Режим и распорядок дня в дошкольных группах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6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7616"/>
            <a:ext cx="8697756" cy="51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938" y="260648"/>
            <a:ext cx="828092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ВЕКТОРЫ  ЕДИНОГО ОБРАЗОВАТЕЛЬНОГО ПРОСТРАНСТВА  ДО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6237312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А.Г.ГОГОБЕРИДЗЕ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3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0648"/>
            <a:ext cx="756084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0724" y="3471391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Образовательная программа дошкольного образования</a:t>
            </a:r>
            <a:r>
              <a:rPr lang="ru-RU" dirty="0"/>
              <a:t> – это практическое воплощение модели организации педагогического процесса с учетом конкретных условий каждой ДОО.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1580" y="1628800"/>
            <a:ext cx="8249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ФЗ «Об образовании в РФ» (ред. </a:t>
            </a:r>
            <a:r>
              <a:rPr lang="ru-RU" b="1" dirty="0"/>
              <a:t>от 17.02.2023 </a:t>
            </a:r>
            <a:r>
              <a:rPr lang="ru-RU" b="1" dirty="0" smtClean="0"/>
              <a:t>), Ст.12</a:t>
            </a:r>
            <a:r>
              <a:rPr lang="ru-RU" b="1" dirty="0"/>
              <a:t>. Образовательные программы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1580" y="2346772"/>
            <a:ext cx="7884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ОБРАЗОВАТЕЛЬНАЯ ПРОГРАММА </a:t>
            </a:r>
            <a:r>
              <a:rPr lang="ru-RU" dirty="0" smtClean="0"/>
              <a:t>- </a:t>
            </a:r>
            <a:r>
              <a:rPr lang="ru-RU" dirty="0"/>
              <a:t>комплекс основных характеристик образования (объем, содержание, планируемые результаты) и организационно-педагогических условий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1580" y="465313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Конечной целью создания ОП </a:t>
            </a:r>
            <a:r>
              <a:rPr lang="ru-RU" dirty="0"/>
              <a:t>является реализация в ДОО собственной модели организации обучения, воспитания и развития детей дошкольного возраста с учетом конкретных условий, поэтому она должна быть сугубо индивидуальной для каждой организации, учитывать потребности воспитанников, их родителей, социума.</a:t>
            </a:r>
          </a:p>
        </p:txBody>
      </p:sp>
    </p:spTree>
    <p:extLst>
      <p:ext uri="{BB962C8B-B14F-4D97-AF65-F5344CB8AC3E}">
        <p14:creationId xmlns:p14="http://schemas.microsoft.com/office/powerpoint/2010/main" val="225384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3139" t="27780" r="12729" b="9084"/>
          <a:stretch>
            <a:fillRect/>
          </a:stretch>
        </p:blipFill>
        <p:spPr bwMode="auto">
          <a:xfrm>
            <a:off x="357158" y="116632"/>
            <a:ext cx="849755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163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 ООП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76872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Цель реализации основной образовательной </a:t>
            </a:r>
            <a:r>
              <a:rPr lang="ru-RU" sz="2400" b="1" dirty="0" smtClean="0"/>
              <a:t>программы</a:t>
            </a:r>
            <a:r>
              <a:rPr lang="ru-RU" sz="2400" b="1" i="1" dirty="0" smtClean="0"/>
              <a:t>: </a:t>
            </a:r>
            <a:r>
              <a:rPr lang="ru-RU" sz="2400" dirty="0" smtClean="0"/>
              <a:t>выполнение ФГОС ДО и создание единого образовательного пространства образования на основе ФОП ДО</a:t>
            </a:r>
          </a:p>
          <a:p>
            <a:pPr algn="just"/>
            <a:r>
              <a:rPr lang="ru-RU" sz="2400" dirty="0"/>
              <a:t>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i="1" dirty="0" smtClean="0"/>
              <a:t>Цель  ООП ДО определяет в соответствие с </a:t>
            </a:r>
            <a:r>
              <a:rPr lang="ru-RU" sz="2400" i="1" dirty="0"/>
              <a:t>ФГОС ДО </a:t>
            </a:r>
            <a:r>
              <a:rPr lang="ru-RU" sz="2400" i="1" dirty="0" smtClean="0"/>
              <a:t> и </a:t>
            </a:r>
            <a:r>
              <a:rPr lang="ru-RU" sz="2400" i="1" dirty="0"/>
              <a:t>ФОП </a:t>
            </a:r>
            <a:r>
              <a:rPr lang="ru-RU" sz="2400" i="1" dirty="0" smtClean="0"/>
              <a:t>ДО образовательная организация. Она складывается из создания условий для дошкольного образования + воспитания</a:t>
            </a:r>
            <a:endParaRPr lang="ru-RU" sz="2400" i="1" dirty="0"/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84795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47504"/>
              </p:ext>
            </p:extLst>
          </p:nvPr>
        </p:nvGraphicFramePr>
        <p:xfrm>
          <a:off x="0" y="0"/>
          <a:ext cx="9144000" cy="679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7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ФГОС ДО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1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1.охраны и укрепления физического и психического здоровья детей, в том числе их эмоционального благополучия;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1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2.обеспечения равных возможностей для полноценного развития каждого ребенка в период дошкольного детства…………….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6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3.обеспечения преемственности целей, задач и содержания образования, (преемственность образовательных программ дошкольного и начального общего образования)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1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4.создания благоприятных условий развития детей в соответствии с их возрастными и индивидуальными особенностями и склонностями……………..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13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5.объединения обучения и воспитания в целостный образовательный процесс…………………………………………….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13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6.формирования общей культуры личности детей, в том числе ценностей…………………………………………………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639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7.обеспечения вариативности и разнообразия содержания…………………….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639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8.формирования социокультурной среды……………………………………………………..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713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9.обеспечения психолого-педагогической поддержки семьи и повышения компетентности родителей ……………………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96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02126"/>
              </p:ext>
            </p:extLst>
          </p:nvPr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7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ФОП ДО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3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1.обеспечение единых для РФ содержания ДО и планируемых результатов освоения 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образовательной программы  ДО;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 приобщение детей (в соответствии с возрастными особенностями) к базовым ценностям российского народа ……………………………………………..;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3.построение содержания образовательной деятельности  на основе возрастных и индивидуальных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особенностей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развития;</a:t>
                      </a:r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4.создание условий для равного доступа к образованию для всех детей дошкольного возраста с учетом разнообразия  образовательных потребностей и индивидуальных возможностей;</a:t>
                      </a:r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5.охраны и укрепления физического и психического здоровья детей, в том числе их эмоционального благополучия;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1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6.обеспечение развития физических, личностных нравственных качеств  и основ патриотизма, интеллектуальных и художественно-творческих способностей ребенка, его инициативности, самостоятельности и ответственности;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7.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 и их безопасности;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8.досижения детьми на этапе их завершения ДО уровня развития, необходимого и достаточного  для успешного  освоения ими образовательных программ начального общего образования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28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5007</TotalTime>
  <Words>2670</Words>
  <Application>Microsoft Office PowerPoint</Application>
  <PresentationFormat>Экран (4:3)</PresentationFormat>
  <Paragraphs>261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действий («Дорожная карта») Основные общеобразовательные программы подлежат приведению в соответствие с федеральными основными общеобразовательными программами не позднее 1 сентября 2023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ФОП и ПООП (сравнение)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71</cp:revision>
  <dcterms:created xsi:type="dcterms:W3CDTF">2023-06-01T05:46:12Z</dcterms:created>
  <dcterms:modified xsi:type="dcterms:W3CDTF">2023-11-09T08:37:09Z</dcterms:modified>
</cp:coreProperties>
</file>